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94660"/>
  </p:normalViewPr>
  <p:slideViewPr>
    <p:cSldViewPr snapToGrid="0">
      <p:cViewPr varScale="1">
        <p:scale>
          <a:sx n="49" d="100"/>
          <a:sy n="49" d="100"/>
        </p:scale>
        <p:origin x="24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76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76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49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19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94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03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29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43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15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33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56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3A0F-2872-4E34-86DA-B03E4FCF945B}" type="datetimeFigureOut">
              <a:rPr lang="en-GB" smtClean="0"/>
              <a:t>08/04/2025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B64D6-2076-4AAA-8D77-472A185599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59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363" y="215901"/>
            <a:ext cx="1671637" cy="10251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4700" y="1241017"/>
            <a:ext cx="82677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Paediatric Post Cardiac Arrest Guideline</a:t>
            </a:r>
          </a:p>
          <a:p>
            <a:pPr algn="ctr"/>
            <a:endParaRPr lang="en-GB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8900" y="1701800"/>
            <a:ext cx="9423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Recurrent cardiac arrest or ongoing cardiovascular instability- consider ECMO referral via NECTAR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8900" y="2133569"/>
            <a:ext cx="94234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Treatment goals to manage post cardiac arrest syndrome complications: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b="1" dirty="0"/>
              <a:t>Investigate and treat contributing/reversible causes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b="1" dirty="0"/>
              <a:t>Myocardial stunning (peaks ~8hrs) and systemic ischemia/reperfusion injury- multi-organ support, electrolyte replacement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b="1" dirty="0"/>
              <a:t>Neuroprotection- aim for age appropriate MAP and targets below, to minimise secondary brain injury</a:t>
            </a:r>
            <a:endParaRPr lang="en-GB" sz="1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10490"/>
              </p:ext>
            </p:extLst>
          </p:nvPr>
        </p:nvGraphicFramePr>
        <p:xfrm>
          <a:off x="7489190" y="4030036"/>
          <a:ext cx="1828800" cy="258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94585114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8060840"/>
                    </a:ext>
                  </a:extLst>
                </a:gridCol>
              </a:tblGrid>
              <a:tr h="462678">
                <a:tc>
                  <a:txBody>
                    <a:bodyPr/>
                    <a:lstStyle/>
                    <a:p>
                      <a:r>
                        <a:rPr lang="en-GB" sz="1200" dirty="0"/>
                        <a:t>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Systolic (5</a:t>
                      </a:r>
                      <a:r>
                        <a:rPr lang="en-GB" sz="1200" baseline="30000" dirty="0"/>
                        <a:t>th</a:t>
                      </a:r>
                      <a:r>
                        <a:rPr lang="en-GB" sz="1200" dirty="0"/>
                        <a:t> centile)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60999"/>
                  </a:ext>
                </a:extLst>
              </a:tr>
              <a:tr h="330485">
                <a:tc>
                  <a:txBody>
                    <a:bodyPr/>
                    <a:lstStyle/>
                    <a:p>
                      <a:r>
                        <a:rPr lang="en-GB" sz="1200" dirty="0"/>
                        <a:t>Term neonate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&gt;65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560736"/>
                  </a:ext>
                </a:extLst>
              </a:tr>
              <a:tr h="330485">
                <a:tc>
                  <a:txBody>
                    <a:bodyPr/>
                    <a:lstStyle/>
                    <a:p>
                      <a:r>
                        <a:rPr lang="en-GB" sz="1200" dirty="0"/>
                        <a:t>Infant (&lt;1year)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&gt;70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885313"/>
                  </a:ext>
                </a:extLst>
              </a:tr>
              <a:tr h="200739">
                <a:tc>
                  <a:txBody>
                    <a:bodyPr/>
                    <a:lstStyle/>
                    <a:p>
                      <a:r>
                        <a:rPr lang="en-GB" sz="1200" dirty="0"/>
                        <a:t>1-4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&gt;75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47153"/>
                  </a:ext>
                </a:extLst>
              </a:tr>
              <a:tr h="330485">
                <a:tc>
                  <a:txBody>
                    <a:bodyPr/>
                    <a:lstStyle/>
                    <a:p>
                      <a:r>
                        <a:rPr lang="en-GB" sz="1200" dirty="0"/>
                        <a:t>5-10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&gt;80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08150"/>
                  </a:ext>
                </a:extLst>
              </a:tr>
              <a:tr h="330485">
                <a:tc>
                  <a:txBody>
                    <a:bodyPr/>
                    <a:lstStyle/>
                    <a:p>
                      <a:r>
                        <a:rPr lang="en-GB" sz="1200" dirty="0"/>
                        <a:t>11-15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&gt;90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3631"/>
                  </a:ext>
                </a:extLst>
              </a:tr>
              <a:tr h="200739">
                <a:tc>
                  <a:txBody>
                    <a:bodyPr/>
                    <a:lstStyle/>
                    <a:p>
                      <a:r>
                        <a:rPr lang="en-GB" sz="1200" dirty="0"/>
                        <a:t>16+</a:t>
                      </a:r>
                      <a:r>
                        <a:rPr lang="en-GB" sz="1200" baseline="0" dirty="0"/>
                        <a:t> years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&gt;100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993412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235198" y="3961245"/>
            <a:ext cx="16733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Management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14424" y="4442968"/>
            <a:ext cx="60833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Target 02 sats &gt;94% (caution in congenital heart disease patients*) and pC02 4.5-5.5kpa (ETCo2 can be unreliable in low cardiac output states)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Use cuffed ETT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Increased PEEP often needed (pulmonary oedema leads to poor oxygenation and reduced LV afterload) but aim to minimise VILI (6ml/kg TVs)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CXR- review for pathology. Ensure ETT tip sited between T2 and T3 in head neutral position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08074" y="5721476"/>
            <a:ext cx="6089650" cy="21236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Monitor serum lactate, HR, BP, perfusion and UO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Within 60minutes post ROSC: FBC+Coag profile (correct coagulopathy), blood cultures, respiratory viral swabs, LFTs, CRP, Mg, Ammonia, toxicology screen, troponin, +/-Urinary BHCG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12 lead ECG+POCUS heart and lungs if 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Site Arterial and Central line access if 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Target age appropriate BP (Ideally invasively. If unable then cycle bp every 2 mins to start with)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Fluid boluses with caution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Adrenaline- 1</a:t>
            </a:r>
            <a:r>
              <a:rPr lang="en-GB" sz="1200" baseline="30000" dirty="0"/>
              <a:t>st</a:t>
            </a:r>
            <a:r>
              <a:rPr lang="en-GB" sz="1200" dirty="0"/>
              <a:t> line inotrope. Seek NECTAR guidance if not reaching BP targets with this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IV hydrocortisone if catecholamine resistant shock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4900" y="7923313"/>
            <a:ext cx="608965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30 degrees head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30-60 minute neuro obs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Sedate with morphine+/-midazolam infusions+/- muscle relaxant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early CT head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Prophylactically load with Levetiracetam until EEG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Treat signs of raised ICP with Hypertonic saline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Aim Na 145-150mmol/l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Aim blood glucose 4-10mmol/l (correct hypoglycaemia with 2ml/kg 10% glucose)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4900" y="9571152"/>
            <a:ext cx="6067425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Insert core temp. probe. Avoid temperature &gt;37.7 degrees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Insert urinary catheter- aim urine output &gt;1ml/kg/hr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If not already in situ, site NGT, decompress stomach, and give gastro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Once adequate iv access achieved, remove any IO access (and label limb)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Within 60minutes post ROSC- give broad spectrum antibiotics (+acyclovir if &lt;1 month or concerns re. HSV) if concern re. infection/aspiration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70% maintenance fluids containing glucose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Target electrolytes: K 3.5-5mmol/l, iCa (on gas) &gt;1mmol/l, Mg&gt;1mmol/l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04899" y="11243193"/>
            <a:ext cx="6067425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Target vital signs to 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Detailed history including birth history, family history of congenital/ metabolic disease/sudden cardiac death.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Clarify preceding neurological status/development, details of cardiac arrest (?witnessed, ?bystander CPR, initial rhythm, duration, any defibrillation, doses of and last adrenaline, ROSC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Consider Child Protection/SUDIC protocol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9285" y="4456130"/>
            <a:ext cx="6858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A+B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9285" y="5721476"/>
            <a:ext cx="6858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3919" y="7923313"/>
            <a:ext cx="660781" cy="33855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9060" y="9583253"/>
            <a:ext cx="716025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3919" y="11243193"/>
            <a:ext cx="701166" cy="3385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Other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35240" y="7369315"/>
            <a:ext cx="153670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/>
              <a:t>*Oxygenation:</a:t>
            </a:r>
          </a:p>
          <a:p>
            <a:r>
              <a:rPr lang="en-GB" sz="1200" dirty="0"/>
              <a:t>Post ROSC, wean fi02 to saturations 94-98%</a:t>
            </a:r>
          </a:p>
          <a:p>
            <a:endParaRPr lang="en-GB" sz="1200" dirty="0"/>
          </a:p>
          <a:p>
            <a:r>
              <a:rPr lang="en-GB" sz="1200" i="1" u="sng" dirty="0"/>
              <a:t>CHD children:</a:t>
            </a:r>
          </a:p>
          <a:p>
            <a:r>
              <a:rPr lang="en-GB" sz="1200" dirty="0"/>
              <a:t>2 ventricle pts with left-right shunt- target sp02 80-99%</a:t>
            </a:r>
          </a:p>
          <a:p>
            <a:r>
              <a:rPr lang="en-GB" sz="1200" dirty="0"/>
              <a:t>Single ventricle/shunt dependent/banded pulmonary flow patients- target 75-85% sp02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89190" y="6613192"/>
            <a:ext cx="1828800" cy="6001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Higher pressures may be needed to obtain a targeted cerebral perfusion pressure.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EFAE3E-FC1E-C14E-A116-546645521538}"/>
              </a:ext>
            </a:extLst>
          </p:cNvPr>
          <p:cNvSpPr txBox="1"/>
          <p:nvPr/>
        </p:nvSpPr>
        <p:spPr>
          <a:xfrm>
            <a:off x="7200265" y="10270317"/>
            <a:ext cx="24066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 dirty="0"/>
              <a:t>References:</a:t>
            </a:r>
          </a:p>
          <a:p>
            <a:r>
              <a:rPr lang="en-GB" sz="800" dirty="0"/>
              <a:t>Post Cardiac Arrest Guideline. KIDS NTS. </a:t>
            </a:r>
          </a:p>
          <a:p>
            <a:endParaRPr lang="en-GB" sz="800" dirty="0"/>
          </a:p>
          <a:p>
            <a:r>
              <a:rPr lang="en-GB" sz="800" dirty="0"/>
              <a:t>PICU Guidelines Group. Cardiac Arrest: guideline for PICU supportive care, monitoring, routine investigations and referrals following cardiac arrest. NHS Greater Glasgow and Clyde Paediatrics. January 2025.</a:t>
            </a:r>
          </a:p>
          <a:p>
            <a:endParaRPr lang="en-GB" sz="800" dirty="0"/>
          </a:p>
          <a:p>
            <a:r>
              <a:rPr lang="en-GB" sz="800" dirty="0"/>
              <a:t>Paediatric Clinical Guidelines Committee. Clinical Guidance. Paediatric Critical Care: Post-resuscitation care after sustained Return of Spontaneous Circulation (ROSC) following Cardiac Arrest. Royal Brompton and Harefield Hospitals. March 2024</a:t>
            </a:r>
          </a:p>
          <a:p>
            <a:endParaRPr lang="en-GB" sz="800" dirty="0"/>
          </a:p>
          <a:p>
            <a:r>
              <a:rPr lang="en-GB" sz="800" dirty="0"/>
              <a:t>WATCh Clinical Guidelines Group. Post Cardiac Arrest Management. November 2022.</a:t>
            </a:r>
          </a:p>
          <a:p>
            <a:endParaRPr lang="en-GB" sz="800" dirty="0"/>
          </a:p>
          <a:p>
            <a:r>
              <a:rPr lang="en-GB" sz="800" dirty="0"/>
              <a:t>Post-Cardiac Arrest Care Pathway. Johns Hopkins All Children’s Hospital 2021.</a:t>
            </a:r>
          </a:p>
        </p:txBody>
      </p:sp>
    </p:spTree>
    <p:extLst>
      <p:ext uri="{BB962C8B-B14F-4D97-AF65-F5344CB8AC3E}">
        <p14:creationId xmlns:p14="http://schemas.microsoft.com/office/powerpoint/2010/main" val="170700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638</Words>
  <Application>Microsoft Office PowerPoint</Application>
  <PresentationFormat>A3 Paper (297x420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Newcastle Upon Tyne Hospital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Sian</dc:creator>
  <cp:lastModifiedBy>MCDONALD, Lydia (THE NEWCASTLE UPON TYNE HOSPITALS NHS FOUNDATION TRUST)</cp:lastModifiedBy>
  <cp:revision>29</cp:revision>
  <dcterms:created xsi:type="dcterms:W3CDTF">2025-03-17T10:34:31Z</dcterms:created>
  <dcterms:modified xsi:type="dcterms:W3CDTF">2025-04-08T17:00:57Z</dcterms:modified>
</cp:coreProperties>
</file>