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71" autoAdjust="0"/>
    <p:restoredTop sz="71821" autoAdjust="0"/>
  </p:normalViewPr>
  <p:slideViewPr>
    <p:cSldViewPr snapToGrid="0">
      <p:cViewPr varScale="1">
        <p:scale>
          <a:sx n="66" d="100"/>
          <a:sy n="66" d="100"/>
        </p:scale>
        <p:origin x="13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CBA737-A976-48B3-8A96-E6AB494ABD3D}" type="datetimeFigureOut">
              <a:rPr lang="en-GB" smtClean="0"/>
              <a:t>20/09/2024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3ACC09-0EF4-49B8-8DC2-707DD6E22FE7}" type="slidenum">
              <a:rPr lang="en-GB" smtClean="0"/>
              <a:t>‹#›</a:t>
            </a:fld>
            <a:endParaRPr lang="en-GB"/>
          </a:p>
        </p:txBody>
      </p:sp>
    </p:spTree>
    <p:extLst>
      <p:ext uri="{BB962C8B-B14F-4D97-AF65-F5344CB8AC3E}">
        <p14:creationId xmlns:p14="http://schemas.microsoft.com/office/powerpoint/2010/main" val="810878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C3ACC09-0EF4-49B8-8DC2-707DD6E22FE7}" type="slidenum">
              <a:rPr lang="en-GB" smtClean="0"/>
              <a:t>2</a:t>
            </a:fld>
            <a:endParaRPr lang="en-GB"/>
          </a:p>
        </p:txBody>
      </p:sp>
    </p:spTree>
    <p:extLst>
      <p:ext uri="{BB962C8B-B14F-4D97-AF65-F5344CB8AC3E}">
        <p14:creationId xmlns:p14="http://schemas.microsoft.com/office/powerpoint/2010/main" val="1143331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264897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785679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7631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921421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5040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851279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3793712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2113148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257539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66A9F4-3065-46CC-9527-EF2E3AC88E0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3420606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66A9F4-3065-46CC-9527-EF2E3AC88E0A}" type="datetimeFigureOut">
              <a:rPr lang="en-GB" smtClean="0"/>
              <a:t>20/09/2024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404443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66A9F4-3065-46CC-9527-EF2E3AC88E0A}" type="datetimeFigureOut">
              <a:rPr lang="en-GB" smtClean="0"/>
              <a:t>20/09/2024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4197538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66A9F4-3065-46CC-9527-EF2E3AC88E0A}" type="datetimeFigureOut">
              <a:rPr lang="en-GB" smtClean="0"/>
              <a:t>20/09/2024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2261576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6A9F4-3065-46CC-9527-EF2E3AC88E0A}" type="datetimeFigureOut">
              <a:rPr lang="en-GB" smtClean="0"/>
              <a:t>20/09/2024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1435420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66A9F4-3065-46CC-9527-EF2E3AC88E0A}" type="datetimeFigureOut">
              <a:rPr lang="en-GB" smtClean="0"/>
              <a:t>20/09/2024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6078F6-A6A2-41A2-B4F6-AEA073B2A07B}" type="slidenum">
              <a:rPr lang="en-GB" smtClean="0"/>
              <a:t>‹#›</a:t>
            </a:fld>
            <a:endParaRPr lang="en-GB"/>
          </a:p>
        </p:txBody>
      </p:sp>
    </p:spTree>
    <p:extLst>
      <p:ext uri="{BB962C8B-B14F-4D97-AF65-F5344CB8AC3E}">
        <p14:creationId xmlns:p14="http://schemas.microsoft.com/office/powerpoint/2010/main" val="244464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6078F6-A6A2-41A2-B4F6-AEA073B2A07B}" type="slidenum">
              <a:rPr lang="en-GB" smtClean="0"/>
              <a:t>‹#›</a:t>
            </a:fld>
            <a:endParaRPr lang="en-GB"/>
          </a:p>
        </p:txBody>
      </p:sp>
      <p:sp>
        <p:nvSpPr>
          <p:cNvPr id="5" name="Date Placeholder 4"/>
          <p:cNvSpPr>
            <a:spLocks noGrp="1"/>
          </p:cNvSpPr>
          <p:nvPr>
            <p:ph type="dt" sz="half" idx="10"/>
          </p:nvPr>
        </p:nvSpPr>
        <p:spPr/>
        <p:txBody>
          <a:bodyPr/>
          <a:lstStyle/>
          <a:p>
            <a:fld id="{6466A9F4-3065-46CC-9527-EF2E3AC88E0A}" type="datetimeFigureOut">
              <a:rPr lang="en-GB" smtClean="0"/>
              <a:t>20/09/2024</a:t>
            </a:fld>
            <a:endParaRPr lang="en-GB"/>
          </a:p>
        </p:txBody>
      </p:sp>
    </p:spTree>
    <p:extLst>
      <p:ext uri="{BB962C8B-B14F-4D97-AF65-F5344CB8AC3E}">
        <p14:creationId xmlns:p14="http://schemas.microsoft.com/office/powerpoint/2010/main" val="1807510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66A9F4-3065-46CC-9527-EF2E3AC88E0A}" type="datetimeFigureOut">
              <a:rPr lang="en-GB" smtClean="0"/>
              <a:t>20/09/2024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6078F6-A6A2-41A2-B4F6-AEA073B2A07B}" type="slidenum">
              <a:rPr lang="en-GB" smtClean="0"/>
              <a:t>‹#›</a:t>
            </a:fld>
            <a:endParaRPr lang="en-GB"/>
          </a:p>
        </p:txBody>
      </p:sp>
    </p:spTree>
    <p:extLst>
      <p:ext uri="{BB962C8B-B14F-4D97-AF65-F5344CB8AC3E}">
        <p14:creationId xmlns:p14="http://schemas.microsoft.com/office/powerpoint/2010/main" val="369157022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23169" y="189843"/>
            <a:ext cx="8620298" cy="369332"/>
          </a:xfrm>
          <a:prstGeom prst="rect">
            <a:avLst/>
          </a:prstGeom>
          <a:noFill/>
        </p:spPr>
        <p:txBody>
          <a:bodyPr wrap="square" rtlCol="0">
            <a:spAutoFit/>
          </a:bodyPr>
          <a:lstStyle/>
          <a:p>
            <a:pPr algn="ctr"/>
            <a:r>
              <a:rPr lang="en-GB" b="1" u="sng" dirty="0" smtClean="0">
                <a:solidFill>
                  <a:schemeClr val="accent1">
                    <a:lumMod val="50000"/>
                  </a:schemeClr>
                </a:solidFill>
                <a:latin typeface="Bookman Old Style" panose="02050604050505020204" pitchFamily="18" charset="0"/>
              </a:rPr>
              <a:t>Setting up a Mental Practice Group on Ward 9 Stroke Rehabilitation </a:t>
            </a:r>
            <a:endParaRPr lang="en-GB" b="1" u="sng" dirty="0">
              <a:solidFill>
                <a:schemeClr val="accent1">
                  <a:lumMod val="50000"/>
                </a:schemeClr>
              </a:solidFill>
              <a:latin typeface="Bookman Old Style" panose="02050604050505020204" pitchFamily="18" charset="0"/>
            </a:endParaRPr>
          </a:p>
        </p:txBody>
      </p:sp>
      <p:sp>
        <p:nvSpPr>
          <p:cNvPr id="2" name="TextBox 1"/>
          <p:cNvSpPr txBox="1"/>
          <p:nvPr/>
        </p:nvSpPr>
        <p:spPr>
          <a:xfrm>
            <a:off x="14220" y="592496"/>
            <a:ext cx="3853542" cy="4123846"/>
          </a:xfrm>
          <a:prstGeom prst="rect">
            <a:avLst/>
          </a:prstGeom>
          <a:solidFill>
            <a:schemeClr val="bg2"/>
          </a:solidFill>
          <a:ln>
            <a:solidFill>
              <a:srgbClr val="0070C0"/>
            </a:solidFill>
          </a:ln>
        </p:spPr>
        <p:txBody>
          <a:bodyPr wrap="square" rtlCol="0">
            <a:spAutoFit/>
          </a:bodyPr>
          <a:lstStyle/>
          <a:p>
            <a:r>
              <a:rPr lang="en-GB" sz="1000" b="1" u="sng" dirty="0" smtClean="0">
                <a:latin typeface="Bookman Old Style" panose="02050604050505020204" pitchFamily="18" charset="0"/>
                <a:cs typeface="Arial" panose="020B0604020202020204" pitchFamily="34" charset="0"/>
              </a:rPr>
              <a:t>Introduction</a:t>
            </a:r>
            <a:endParaRPr lang="en-GB" sz="1000" dirty="0" smtClean="0">
              <a:latin typeface="Bookman Old Style" panose="02050604050505020204" pitchFamily="18" charset="0"/>
              <a:cs typeface="Arial" panose="020B0604020202020204" pitchFamily="34" charset="0"/>
            </a:endParaRPr>
          </a:p>
          <a:p>
            <a:pPr marL="171450" indent="-171450">
              <a:buFont typeface="Arial" panose="020B0604020202020204" pitchFamily="34" charset="0"/>
              <a:buChar char="•"/>
            </a:pPr>
            <a:r>
              <a:rPr lang="en-GB" sz="1000" dirty="0">
                <a:latin typeface="Bookman Old Style" panose="02050604050505020204" pitchFamily="18" charset="0"/>
              </a:rPr>
              <a:t>Mental P</a:t>
            </a:r>
            <a:r>
              <a:rPr lang="en-GB" sz="1000" dirty="0" smtClean="0">
                <a:latin typeface="Bookman Old Style" panose="02050604050505020204" pitchFamily="18" charset="0"/>
              </a:rPr>
              <a:t>ractice (MP) </a:t>
            </a:r>
            <a:r>
              <a:rPr lang="en-GB" sz="1000" dirty="0">
                <a:latin typeface="Bookman Old Style" panose="02050604050505020204" pitchFamily="18" charset="0"/>
              </a:rPr>
              <a:t>is a key intervention in evidence-based guidelines for upper limb rehabilitation after stroke (Rudd et al., 2017</a:t>
            </a:r>
            <a:r>
              <a:rPr lang="en-GB" sz="1000" dirty="0" smtClean="0">
                <a:latin typeface="Bookman Old Style" panose="02050604050505020204" pitchFamily="18" charset="0"/>
              </a:rPr>
              <a:t>).</a:t>
            </a:r>
          </a:p>
          <a:p>
            <a:pPr marL="171450" indent="-171450">
              <a:buFont typeface="Arial" panose="020B0604020202020204" pitchFamily="34" charset="0"/>
              <a:buChar char="•"/>
            </a:pPr>
            <a:r>
              <a:rPr lang="en-GB" sz="1000" dirty="0">
                <a:latin typeface="Bookman Old Style" panose="02050604050505020204" pitchFamily="18" charset="0"/>
              </a:rPr>
              <a:t>MP involves repeated cognitive rehearsal or motor imagery without physical execution (Barclay et al, 2020). Research shows that MP activates many of the same brain areas stimulated during actual movement (Braun et al., 2017</a:t>
            </a:r>
            <a:r>
              <a:rPr lang="en-GB" sz="1000" dirty="0" smtClean="0">
                <a:latin typeface="Bookman Old Style" panose="02050604050505020204" pitchFamily="18" charset="0"/>
              </a:rPr>
              <a:t>).</a:t>
            </a:r>
          </a:p>
          <a:p>
            <a:pPr marL="171450" indent="-171450">
              <a:buFont typeface="Arial" panose="020B0604020202020204" pitchFamily="34" charset="0"/>
              <a:buChar char="•"/>
            </a:pPr>
            <a:r>
              <a:rPr lang="en-GB" sz="1000" dirty="0" smtClean="0">
                <a:latin typeface="Bookman Old Style" panose="02050604050505020204" pitchFamily="18" charset="0"/>
              </a:rPr>
              <a:t>It's </a:t>
            </a:r>
            <a:r>
              <a:rPr lang="en-GB" sz="1000" dirty="0">
                <a:latin typeface="Bookman Old Style" panose="02050604050505020204" pitchFamily="18" charset="0"/>
              </a:rPr>
              <a:t>particularly valuable for patients with no voluntary movement, while also benefiting those with good function in refining high-level skills (Moran et al., 2012</a:t>
            </a:r>
            <a:r>
              <a:rPr lang="en-GB" sz="1000" dirty="0" smtClean="0">
                <a:latin typeface="Bookman Old Style" panose="02050604050505020204" pitchFamily="18" charset="0"/>
              </a:rPr>
              <a:t>).</a:t>
            </a:r>
          </a:p>
          <a:p>
            <a:pPr marL="171450" indent="-171450">
              <a:buFont typeface="Arial" panose="020B0604020202020204" pitchFamily="34" charset="0"/>
              <a:buChar char="•"/>
            </a:pPr>
            <a:r>
              <a:rPr lang="en-GB" sz="1000" dirty="0" smtClean="0">
                <a:latin typeface="Bookman Old Style" panose="02050604050505020204" pitchFamily="18" charset="0"/>
              </a:rPr>
              <a:t>It is beneficial in acute and chronic stages (</a:t>
            </a:r>
            <a:r>
              <a:rPr lang="en-GB" sz="1000" dirty="0" err="1" smtClean="0">
                <a:latin typeface="Bookman Old Style" panose="02050604050505020204" pitchFamily="18" charset="0"/>
              </a:rPr>
              <a:t>Stockley</a:t>
            </a:r>
            <a:r>
              <a:rPr lang="en-GB" sz="1000" dirty="0" smtClean="0">
                <a:latin typeface="Bookman Old Style" panose="02050604050505020204" pitchFamily="18" charset="0"/>
              </a:rPr>
              <a:t> et al, 2021).</a:t>
            </a:r>
            <a:endParaRPr lang="en-GB" sz="1000" dirty="0">
              <a:latin typeface="Bookman Old Style" panose="02050604050505020204" pitchFamily="18" charset="0"/>
            </a:endParaRPr>
          </a:p>
          <a:p>
            <a:pPr marL="171450" indent="-171450">
              <a:buFont typeface="Arial" panose="020B0604020202020204" pitchFamily="34" charset="0"/>
              <a:buChar char="•"/>
            </a:pPr>
            <a:r>
              <a:rPr lang="en-GB" sz="1000" dirty="0" smtClean="0">
                <a:latin typeface="Bookman Old Style" panose="02050604050505020204" pitchFamily="18" charset="0"/>
              </a:rPr>
              <a:t>The </a:t>
            </a:r>
            <a:r>
              <a:rPr lang="en-GB" sz="1000" dirty="0">
                <a:latin typeface="Bookman Old Style" panose="02050604050505020204" pitchFamily="18" charset="0"/>
              </a:rPr>
              <a:t>updated National Clinical Guidelines for Stroke recommend that patients receive 3 hours of therapy daily, at least 5 days a week (Stroke National Guidelines, 2023</a:t>
            </a:r>
            <a:r>
              <a:rPr lang="en-GB" sz="1000" dirty="0" smtClean="0">
                <a:latin typeface="Bookman Old Style" panose="02050604050505020204" pitchFamily="18" charset="0"/>
              </a:rPr>
              <a:t>). Currently</a:t>
            </a:r>
            <a:r>
              <a:rPr lang="en-GB" sz="1000" dirty="0">
                <a:latin typeface="Bookman Old Style" panose="02050604050505020204" pitchFamily="18" charset="0"/>
              </a:rPr>
              <a:t>, Ward 9 is unable to meet this target due to staffing constraints. Implementing </a:t>
            </a:r>
            <a:r>
              <a:rPr lang="en-GB" sz="1000" dirty="0" smtClean="0">
                <a:latin typeface="Bookman Old Style" panose="02050604050505020204" pitchFamily="18" charset="0"/>
              </a:rPr>
              <a:t>MP can </a:t>
            </a:r>
            <a:r>
              <a:rPr lang="en-GB" sz="1000" dirty="0">
                <a:latin typeface="Bookman Old Style" panose="02050604050505020204" pitchFamily="18" charset="0"/>
              </a:rPr>
              <a:t>help bridge this </a:t>
            </a:r>
            <a:r>
              <a:rPr lang="en-GB" sz="1000" dirty="0" smtClean="0">
                <a:latin typeface="Bookman Old Style" panose="02050604050505020204" pitchFamily="18" charset="0"/>
              </a:rPr>
              <a:t>gap, as it requires </a:t>
            </a:r>
            <a:r>
              <a:rPr lang="en-GB" sz="1000" dirty="0">
                <a:latin typeface="Bookman Old Style" panose="02050604050505020204" pitchFamily="18" charset="0"/>
              </a:rPr>
              <a:t>minimal equipment and allows for self-directed practice.</a:t>
            </a:r>
          </a:p>
          <a:p>
            <a:pPr marL="171450" indent="-171450">
              <a:buFont typeface="Arial" panose="020B0604020202020204" pitchFamily="34" charset="0"/>
              <a:buChar char="•"/>
            </a:pPr>
            <a:r>
              <a:rPr lang="en-GB" sz="1000" dirty="0">
                <a:latin typeface="Bookman Old Style" panose="02050604050505020204" pitchFamily="18" charset="0"/>
              </a:rPr>
              <a:t>By </a:t>
            </a:r>
            <a:r>
              <a:rPr lang="en-GB" sz="1000" dirty="0" smtClean="0">
                <a:latin typeface="Bookman Old Style" panose="02050604050505020204" pitchFamily="18" charset="0"/>
              </a:rPr>
              <a:t>incorporating a </a:t>
            </a:r>
            <a:r>
              <a:rPr lang="en-GB" sz="1000" dirty="0">
                <a:latin typeface="Bookman Old Style" panose="02050604050505020204" pitchFamily="18" charset="0"/>
              </a:rPr>
              <a:t>mental </a:t>
            </a:r>
            <a:r>
              <a:rPr lang="en-GB" sz="1000" dirty="0" smtClean="0">
                <a:latin typeface="Bookman Old Style" panose="02050604050505020204" pitchFamily="18" charset="0"/>
              </a:rPr>
              <a:t>practice group, </a:t>
            </a:r>
            <a:r>
              <a:rPr lang="en-GB" sz="1000" dirty="0">
                <a:latin typeface="Bookman Old Style" panose="02050604050505020204" pitchFamily="18" charset="0"/>
              </a:rPr>
              <a:t>we can increase therapy time, providing patients with an effective, accessible rehabilitation method that </a:t>
            </a:r>
            <a:r>
              <a:rPr lang="en-GB" sz="1000" dirty="0" smtClean="0">
                <a:latin typeface="Bookman Old Style" panose="02050604050505020204" pitchFamily="18" charset="0"/>
              </a:rPr>
              <a:t>complements </a:t>
            </a:r>
            <a:r>
              <a:rPr lang="en-GB" sz="1000" dirty="0">
                <a:latin typeface="Bookman Old Style" panose="02050604050505020204" pitchFamily="18" charset="0"/>
              </a:rPr>
              <a:t>physical </a:t>
            </a:r>
            <a:r>
              <a:rPr lang="en-GB" sz="1000" dirty="0" smtClean="0">
                <a:latin typeface="Bookman Old Style" panose="02050604050505020204" pitchFamily="18" charset="0"/>
              </a:rPr>
              <a:t>therapy.</a:t>
            </a:r>
          </a:p>
        </p:txBody>
      </p:sp>
      <p:sp>
        <p:nvSpPr>
          <p:cNvPr id="3" name="TextBox 2"/>
          <p:cNvSpPr txBox="1"/>
          <p:nvPr/>
        </p:nvSpPr>
        <p:spPr>
          <a:xfrm>
            <a:off x="14220" y="4743152"/>
            <a:ext cx="3825982" cy="1169551"/>
          </a:xfrm>
          <a:prstGeom prst="rect">
            <a:avLst/>
          </a:prstGeom>
          <a:solidFill>
            <a:schemeClr val="accent4">
              <a:lumMod val="20000"/>
              <a:lumOff val="80000"/>
            </a:schemeClr>
          </a:solidFill>
          <a:ln>
            <a:solidFill>
              <a:schemeClr val="accent2"/>
            </a:solidFill>
          </a:ln>
        </p:spPr>
        <p:txBody>
          <a:bodyPr wrap="square" rtlCol="0">
            <a:spAutoFit/>
          </a:bodyPr>
          <a:lstStyle/>
          <a:p>
            <a:r>
              <a:rPr lang="en-GB" sz="1000" b="1" u="sng" dirty="0">
                <a:latin typeface="Bookman Old Style" panose="02050604050505020204" pitchFamily="18" charset="0"/>
                <a:cs typeface="Arial" panose="020B0604020202020204" pitchFamily="34" charset="0"/>
              </a:rPr>
              <a:t>Aims and Objectives</a:t>
            </a:r>
          </a:p>
          <a:p>
            <a:pPr marL="171450" indent="-171450">
              <a:buFont typeface="Arial" panose="020B0604020202020204" pitchFamily="34" charset="0"/>
              <a:buChar char="•"/>
            </a:pPr>
            <a:r>
              <a:rPr lang="en-US" sz="1000" dirty="0" smtClean="0">
                <a:latin typeface="Bookman Old Style" panose="02050604050505020204" pitchFamily="18" charset="0"/>
                <a:cs typeface="Arial" panose="020B0604020202020204" pitchFamily="34" charset="0"/>
              </a:rPr>
              <a:t>To implement a weekly Mental Practice Group on ward 9. </a:t>
            </a:r>
            <a:endParaRPr lang="en-US" sz="1000" dirty="0">
              <a:latin typeface="Bookman Old Style" panose="02050604050505020204" pitchFamily="18" charset="0"/>
              <a:cs typeface="Arial" panose="020B0604020202020204" pitchFamily="34" charset="0"/>
            </a:endParaRPr>
          </a:p>
          <a:p>
            <a:pPr marL="171450" indent="-171450">
              <a:buFont typeface="Arial" panose="020B0604020202020204" pitchFamily="34" charset="0"/>
              <a:buChar char="•"/>
            </a:pPr>
            <a:r>
              <a:rPr lang="en-US" sz="1000" dirty="0" smtClean="0">
                <a:latin typeface="Bookman Old Style" panose="02050604050505020204" pitchFamily="18" charset="0"/>
                <a:cs typeface="Arial" panose="020B0604020202020204" pitchFamily="34" charset="0"/>
              </a:rPr>
              <a:t>To improve upper limb function in stroke patients.</a:t>
            </a:r>
          </a:p>
          <a:p>
            <a:pPr marL="171450" indent="-171450">
              <a:buFont typeface="Arial" panose="020B0604020202020204" pitchFamily="34" charset="0"/>
              <a:buChar char="•"/>
            </a:pPr>
            <a:r>
              <a:rPr lang="en-US" sz="1000" dirty="0" smtClean="0">
                <a:latin typeface="Bookman Old Style" panose="02050604050505020204" pitchFamily="18" charset="0"/>
                <a:cs typeface="Arial" panose="020B0604020202020204" pitchFamily="34" charset="0"/>
              </a:rPr>
              <a:t>Increase weekly therapy time for patients on ward 9 inline with Stroke guidelines. </a:t>
            </a:r>
          </a:p>
          <a:p>
            <a:pPr marL="171450" indent="-171450">
              <a:buFont typeface="Arial" panose="020B0604020202020204" pitchFamily="34" charset="0"/>
              <a:buChar char="•"/>
            </a:pPr>
            <a:r>
              <a:rPr lang="en-US" sz="1000" dirty="0" smtClean="0">
                <a:latin typeface="Bookman Old Style" panose="02050604050505020204" pitchFamily="18" charset="0"/>
                <a:cs typeface="Arial" panose="020B0604020202020204" pitchFamily="34" charset="0"/>
              </a:rPr>
              <a:t>Increase self practice on the ward. </a:t>
            </a:r>
          </a:p>
        </p:txBody>
      </p:sp>
      <p:sp>
        <p:nvSpPr>
          <p:cNvPr id="5" name="TextBox 4"/>
          <p:cNvSpPr txBox="1"/>
          <p:nvPr/>
        </p:nvSpPr>
        <p:spPr>
          <a:xfrm>
            <a:off x="3894803" y="603382"/>
            <a:ext cx="3266981" cy="3477875"/>
          </a:xfrm>
          <a:prstGeom prst="rect">
            <a:avLst/>
          </a:prstGeom>
          <a:solidFill>
            <a:schemeClr val="tx2">
              <a:lumMod val="20000"/>
              <a:lumOff val="80000"/>
            </a:schemeClr>
          </a:solidFill>
          <a:ln>
            <a:solidFill>
              <a:schemeClr val="accent2"/>
            </a:solidFill>
          </a:ln>
        </p:spPr>
        <p:txBody>
          <a:bodyPr wrap="square" rtlCol="0">
            <a:spAutoFit/>
          </a:bodyPr>
          <a:lstStyle/>
          <a:p>
            <a:r>
              <a:rPr lang="en-GB" sz="1000" b="1" u="sng" dirty="0" smtClean="0">
                <a:latin typeface="Bookman Old Style" panose="02050604050505020204" pitchFamily="18" charset="0"/>
                <a:cs typeface="Arial" panose="020B0604020202020204" pitchFamily="34" charset="0"/>
              </a:rPr>
              <a:t>Method</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Conducted training </a:t>
            </a:r>
            <a:r>
              <a:rPr lang="en-GB" sz="1000" dirty="0">
                <a:latin typeface="Bookman Old Style" panose="02050604050505020204" pitchFamily="18" charset="0"/>
                <a:cs typeface="Arial" panose="020B0604020202020204" pitchFamily="34" charset="0"/>
              </a:rPr>
              <a:t>on </a:t>
            </a:r>
            <a:r>
              <a:rPr lang="en-GB" sz="1000" dirty="0" smtClean="0">
                <a:latin typeface="Bookman Old Style" panose="02050604050505020204" pitchFamily="18" charset="0"/>
                <a:cs typeface="Arial" panose="020B0604020202020204" pitchFamily="34" charset="0"/>
              </a:rPr>
              <a:t>MP </a:t>
            </a:r>
            <a:r>
              <a:rPr lang="en-GB" sz="1000" dirty="0">
                <a:latin typeface="Bookman Old Style" panose="02050604050505020204" pitchFamily="18" charset="0"/>
                <a:cs typeface="Arial" panose="020B0604020202020204" pitchFamily="34" charset="0"/>
              </a:rPr>
              <a:t>for Ward 9 therapy </a:t>
            </a:r>
            <a:r>
              <a:rPr lang="en-GB" sz="1000" dirty="0" smtClean="0">
                <a:latin typeface="Bookman Old Style" panose="02050604050505020204" pitchFamily="18" charset="0"/>
                <a:cs typeface="Arial" panose="020B0604020202020204" pitchFamily="34" charset="0"/>
              </a:rPr>
              <a:t>team and gathered </a:t>
            </a:r>
            <a:r>
              <a:rPr lang="en-GB" sz="1000" dirty="0">
                <a:latin typeface="Bookman Old Style" panose="02050604050505020204" pitchFamily="18" charset="0"/>
                <a:cs typeface="Arial" panose="020B0604020202020204" pitchFamily="34" charset="0"/>
              </a:rPr>
              <a:t>initial </a:t>
            </a:r>
            <a:r>
              <a:rPr lang="en-GB" sz="1000" dirty="0" smtClean="0">
                <a:latin typeface="Bookman Old Style" panose="02050604050505020204" pitchFamily="18" charset="0"/>
                <a:cs typeface="Arial" panose="020B0604020202020204" pitchFamily="34" charset="0"/>
              </a:rPr>
              <a:t>feedback.</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Created a MP </a:t>
            </a:r>
            <a:r>
              <a:rPr lang="en-GB" sz="1000" dirty="0" err="1" smtClean="0">
                <a:latin typeface="Bookman Old Style" panose="02050604050505020204" pitchFamily="18" charset="0"/>
                <a:cs typeface="Arial" panose="020B0604020202020204" pitchFamily="34" charset="0"/>
              </a:rPr>
              <a:t>proforma</a:t>
            </a:r>
            <a:r>
              <a:rPr lang="en-GB" sz="1000" dirty="0">
                <a:latin typeface="Bookman Old Style" panose="02050604050505020204" pitchFamily="18" charset="0"/>
                <a:cs typeface="Arial" panose="020B0604020202020204" pitchFamily="34" charset="0"/>
              </a:rPr>
              <a:t>, including prompts for developing </a:t>
            </a:r>
            <a:r>
              <a:rPr lang="en-GB" sz="1000" dirty="0" smtClean="0">
                <a:latin typeface="Bookman Old Style" panose="02050604050505020204" pitchFamily="18" charset="0"/>
                <a:cs typeface="Arial" panose="020B0604020202020204" pitchFamily="34" charset="0"/>
              </a:rPr>
              <a:t>individualised MP </a:t>
            </a:r>
            <a:r>
              <a:rPr lang="en-GB" sz="1000" dirty="0">
                <a:latin typeface="Bookman Old Style" panose="02050604050505020204" pitchFamily="18" charset="0"/>
                <a:cs typeface="Arial" panose="020B0604020202020204" pitchFamily="34" charset="0"/>
              </a:rPr>
              <a:t>scripts for patients, families, and </a:t>
            </a:r>
            <a:r>
              <a:rPr lang="en-GB" sz="1000" dirty="0" smtClean="0">
                <a:latin typeface="Bookman Old Style" panose="02050604050505020204" pitchFamily="18" charset="0"/>
                <a:cs typeface="Arial" panose="020B0604020202020204" pitchFamily="34" charset="0"/>
              </a:rPr>
              <a:t>staff.</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Identified suitable </a:t>
            </a:r>
            <a:r>
              <a:rPr lang="en-GB" sz="1000" dirty="0">
                <a:latin typeface="Bookman Old Style" panose="02050604050505020204" pitchFamily="18" charset="0"/>
                <a:cs typeface="Arial" panose="020B0604020202020204" pitchFamily="34" charset="0"/>
              </a:rPr>
              <a:t>patients for the MP group based on established </a:t>
            </a:r>
            <a:r>
              <a:rPr lang="en-GB" sz="1000" dirty="0" smtClean="0">
                <a:latin typeface="Bookman Old Style" panose="02050604050505020204" pitchFamily="18" charset="0"/>
                <a:cs typeface="Arial" panose="020B0604020202020204" pitchFamily="34" charset="0"/>
              </a:rPr>
              <a:t>criteria</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Administered </a:t>
            </a:r>
            <a:r>
              <a:rPr lang="en-GB" sz="1000" dirty="0">
                <a:latin typeface="Bookman Old Style" panose="02050604050505020204" pitchFamily="18" charset="0"/>
                <a:cs typeface="Arial" panose="020B0604020202020204" pitchFamily="34" charset="0"/>
              </a:rPr>
              <a:t>the Kinaesthetic and Visual Imagery Questionnaire (KVIQ-10) (</a:t>
            </a:r>
            <a:r>
              <a:rPr lang="en-GB" sz="1000" dirty="0" err="1">
                <a:latin typeface="Bookman Old Style" panose="02050604050505020204" pitchFamily="18" charset="0"/>
                <a:cs typeface="Arial" panose="020B0604020202020204" pitchFamily="34" charset="0"/>
              </a:rPr>
              <a:t>Malouin</a:t>
            </a:r>
            <a:r>
              <a:rPr lang="en-GB" sz="1000" dirty="0">
                <a:latin typeface="Bookman Old Style" panose="02050604050505020204" pitchFamily="18" charset="0"/>
                <a:cs typeface="Arial" panose="020B0604020202020204" pitchFamily="34" charset="0"/>
              </a:rPr>
              <a:t> et al., 2007) to </a:t>
            </a:r>
            <a:r>
              <a:rPr lang="en-GB" sz="1000" dirty="0" smtClean="0">
                <a:latin typeface="Bookman Old Style" panose="02050604050505020204" pitchFamily="18" charset="0"/>
                <a:cs typeface="Arial" panose="020B0604020202020204" pitchFamily="34" charset="0"/>
              </a:rPr>
              <a:t>screen </a:t>
            </a:r>
            <a:r>
              <a:rPr lang="en-GB" sz="1000" dirty="0">
                <a:latin typeface="Bookman Old Style" panose="02050604050505020204" pitchFamily="18" charset="0"/>
                <a:cs typeface="Arial" panose="020B0604020202020204" pitchFamily="34" charset="0"/>
              </a:rPr>
              <a:t>for motor imagery ability and assessed patient adherence to </a:t>
            </a:r>
            <a:r>
              <a:rPr lang="en-GB" sz="1000" dirty="0" smtClean="0">
                <a:latin typeface="Bookman Old Style" panose="02050604050505020204" pitchFamily="18" charset="0"/>
                <a:cs typeface="Arial" panose="020B0604020202020204" pitchFamily="34" charset="0"/>
              </a:rPr>
              <a:t>instructions.</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Conducted </a:t>
            </a:r>
            <a:r>
              <a:rPr lang="en-GB" sz="1000" dirty="0">
                <a:latin typeface="Bookman Old Style" panose="02050604050505020204" pitchFamily="18" charset="0"/>
                <a:cs typeface="Arial" panose="020B0604020202020204" pitchFamily="34" charset="0"/>
              </a:rPr>
              <a:t>45-minute MP group sessions with selected </a:t>
            </a:r>
            <a:r>
              <a:rPr lang="en-GB" sz="1000" dirty="0" smtClean="0">
                <a:latin typeface="Bookman Old Style" panose="02050604050505020204" pitchFamily="18" charset="0"/>
                <a:cs typeface="Arial" panose="020B0604020202020204" pitchFamily="34" charset="0"/>
              </a:rPr>
              <a:t>patients.</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Re-administered </a:t>
            </a:r>
            <a:r>
              <a:rPr lang="en-GB" sz="1000" dirty="0">
                <a:latin typeface="Bookman Old Style" panose="02050604050505020204" pitchFamily="18" charset="0"/>
                <a:cs typeface="Arial" panose="020B0604020202020204" pitchFamily="34" charset="0"/>
              </a:rPr>
              <a:t>KVIQ-10 to reassess imagery </a:t>
            </a:r>
            <a:r>
              <a:rPr lang="en-GB" sz="1000" dirty="0" smtClean="0">
                <a:latin typeface="Bookman Old Style" panose="02050604050505020204" pitchFamily="18" charset="0"/>
                <a:cs typeface="Arial" panose="020B0604020202020204" pitchFamily="34" charset="0"/>
              </a:rPr>
              <a:t>ability.</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Recorded </a:t>
            </a:r>
            <a:r>
              <a:rPr lang="en-GB" sz="1000" dirty="0">
                <a:latin typeface="Bookman Old Style" panose="02050604050505020204" pitchFamily="18" charset="0"/>
                <a:cs typeface="Arial" panose="020B0604020202020204" pitchFamily="34" charset="0"/>
              </a:rPr>
              <a:t>patient satisfaction with the </a:t>
            </a:r>
            <a:r>
              <a:rPr lang="en-GB" sz="1000" dirty="0" smtClean="0">
                <a:latin typeface="Bookman Old Style" panose="02050604050505020204" pitchFamily="18" charset="0"/>
                <a:cs typeface="Arial" panose="020B0604020202020204" pitchFamily="34" charset="0"/>
              </a:rPr>
              <a:t>session.</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Designed </a:t>
            </a:r>
            <a:r>
              <a:rPr lang="en-GB" sz="1000" dirty="0">
                <a:latin typeface="Bookman Old Style" panose="02050604050505020204" pitchFamily="18" charset="0"/>
                <a:cs typeface="Arial" panose="020B0604020202020204" pitchFamily="34" charset="0"/>
              </a:rPr>
              <a:t>and presented a poster to Ward 9 therapy </a:t>
            </a:r>
            <a:r>
              <a:rPr lang="en-GB" sz="1000" dirty="0" smtClean="0">
                <a:latin typeface="Bookman Old Style" panose="02050604050505020204" pitchFamily="18" charset="0"/>
                <a:cs typeface="Arial" panose="020B0604020202020204" pitchFamily="34" charset="0"/>
              </a:rPr>
              <a:t>team</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Collected </a:t>
            </a:r>
            <a:r>
              <a:rPr lang="en-GB" sz="1000" dirty="0">
                <a:latin typeface="Bookman Old Style" panose="02050604050505020204" pitchFamily="18" charset="0"/>
                <a:cs typeface="Arial" panose="020B0604020202020204" pitchFamily="34" charset="0"/>
              </a:rPr>
              <a:t>feedback on the project outcomes and implementation</a:t>
            </a:r>
            <a:endParaRPr lang="en-GB" sz="1000" dirty="0" smtClean="0">
              <a:latin typeface="Bookman Old Style" panose="02050604050505020204" pitchFamily="18" charset="0"/>
              <a:cs typeface="Arial" panose="020B0604020202020204" pitchFamily="34" charset="0"/>
            </a:endParaRPr>
          </a:p>
        </p:txBody>
      </p:sp>
      <p:sp>
        <p:nvSpPr>
          <p:cNvPr id="6" name="TextBox 5"/>
          <p:cNvSpPr txBox="1"/>
          <p:nvPr/>
        </p:nvSpPr>
        <p:spPr>
          <a:xfrm>
            <a:off x="7188826" y="2877657"/>
            <a:ext cx="4961688" cy="3932519"/>
          </a:xfrm>
          <a:prstGeom prst="rect">
            <a:avLst/>
          </a:prstGeom>
          <a:solidFill>
            <a:schemeClr val="accent6">
              <a:lumMod val="40000"/>
              <a:lumOff val="60000"/>
            </a:schemeClr>
          </a:solidFill>
          <a:ln>
            <a:solidFill>
              <a:schemeClr val="accent2"/>
            </a:solidFill>
          </a:ln>
        </p:spPr>
        <p:txBody>
          <a:bodyPr wrap="square" rtlCol="0">
            <a:spAutoFit/>
          </a:bodyPr>
          <a:lstStyle/>
          <a:p>
            <a:r>
              <a:rPr lang="en-US" sz="1000" b="1" u="sng" dirty="0" smtClean="0">
                <a:latin typeface="Bookman Old Style" panose="02050604050505020204" pitchFamily="18" charset="0"/>
                <a:cs typeface="Arial" panose="020B0604020202020204" pitchFamily="34" charset="0"/>
              </a:rPr>
              <a:t>Limitations and Future Considerations</a:t>
            </a:r>
          </a:p>
          <a:p>
            <a:pPr marL="171450" indent="-171450">
              <a:buFont typeface="Arial" panose="020B0604020202020204" pitchFamily="34" charset="0"/>
              <a:buChar char="•"/>
            </a:pPr>
            <a:r>
              <a:rPr lang="en-GB" sz="1000" dirty="0" smtClean="0">
                <a:latin typeface="Bookman Old Style" panose="02050604050505020204" pitchFamily="18" charset="0"/>
              </a:rPr>
              <a:t>Limited </a:t>
            </a:r>
            <a:r>
              <a:rPr lang="en-GB" sz="1000" dirty="0">
                <a:latin typeface="Bookman Old Style" panose="02050604050505020204" pitchFamily="18" charset="0"/>
              </a:rPr>
              <a:t>sample size due to patient adherence issues and the prevalence of cognitive deficits in the stroke population. </a:t>
            </a:r>
            <a:endParaRPr lang="en-GB" sz="1000" dirty="0" smtClean="0">
              <a:latin typeface="Bookman Old Style" panose="02050604050505020204" pitchFamily="18" charset="0"/>
            </a:endParaRPr>
          </a:p>
          <a:p>
            <a:pPr marL="171450" indent="-171450">
              <a:buFont typeface="Arial" panose="020B0604020202020204" pitchFamily="34" charset="0"/>
              <a:buChar char="•"/>
            </a:pPr>
            <a:r>
              <a:rPr lang="en-GB" sz="1000" dirty="0" smtClean="0">
                <a:latin typeface="Bookman Old Style" panose="02050604050505020204" pitchFamily="18" charset="0"/>
              </a:rPr>
              <a:t>Future </a:t>
            </a:r>
            <a:r>
              <a:rPr lang="en-GB" sz="1000" dirty="0">
                <a:latin typeface="Bookman Old Style" panose="02050604050505020204" pitchFamily="18" charset="0"/>
              </a:rPr>
              <a:t>research could focus on refining and educating staff about inclusion criteria, particularly regarding cognitive impairment thresholds.</a:t>
            </a:r>
          </a:p>
          <a:p>
            <a:pPr marL="171450" indent="-171450">
              <a:buFont typeface="Arial" panose="020B0604020202020204" pitchFamily="34" charset="0"/>
              <a:buChar char="•"/>
            </a:pPr>
            <a:r>
              <a:rPr lang="en-GB" sz="1000" dirty="0">
                <a:latin typeface="Bookman Old Style" panose="02050604050505020204" pitchFamily="18" charset="0"/>
              </a:rPr>
              <a:t>Time constraints and staffing shortages restricted opportunities to thoroughly educate rehabilitation staff on </a:t>
            </a:r>
            <a:r>
              <a:rPr lang="en-GB" sz="1000" dirty="0" smtClean="0">
                <a:latin typeface="Bookman Old Style" panose="02050604050505020204" pitchFamily="18" charset="0"/>
              </a:rPr>
              <a:t>MP.</a:t>
            </a:r>
            <a:endParaRPr lang="en-GB" sz="1000" dirty="0">
              <a:latin typeface="Bookman Old Style" panose="02050604050505020204" pitchFamily="18" charset="0"/>
            </a:endParaRPr>
          </a:p>
          <a:p>
            <a:pPr marL="171450" indent="-171450">
              <a:buFont typeface="Arial" panose="020B0604020202020204" pitchFamily="34" charset="0"/>
              <a:buChar char="•"/>
            </a:pPr>
            <a:r>
              <a:rPr lang="en-GB" sz="1000" dirty="0">
                <a:latin typeface="Bookman Old Style" panose="02050604050505020204" pitchFamily="18" charset="0"/>
              </a:rPr>
              <a:t>Difficulty in monitoring progress </a:t>
            </a:r>
            <a:r>
              <a:rPr lang="en-GB" sz="1000" dirty="0" smtClean="0">
                <a:latin typeface="Bookman Old Style" panose="02050604050505020204" pitchFamily="18" charset="0"/>
              </a:rPr>
              <a:t>of MP alone </a:t>
            </a:r>
            <a:r>
              <a:rPr lang="en-GB" sz="1000" dirty="0">
                <a:latin typeface="Bookman Old Style" panose="02050604050505020204" pitchFamily="18" charset="0"/>
              </a:rPr>
              <a:t>on upper limb function, making it challenging to assess individual patient effectiveness.</a:t>
            </a:r>
          </a:p>
          <a:p>
            <a:pPr marL="171450" indent="-171450">
              <a:buFont typeface="Arial" panose="020B0604020202020204" pitchFamily="34" charset="0"/>
              <a:buChar char="•"/>
            </a:pPr>
            <a:r>
              <a:rPr lang="en-GB" sz="1000" dirty="0">
                <a:latin typeface="Bookman Old Style" panose="02050604050505020204" pitchFamily="18" charset="0"/>
              </a:rPr>
              <a:t>The project's short duration necessitates further auditing and feedback for comprehensive </a:t>
            </a:r>
            <a:r>
              <a:rPr lang="en-GB" sz="1000" dirty="0" smtClean="0">
                <a:latin typeface="Bookman Old Style" panose="02050604050505020204" pitchFamily="18" charset="0"/>
              </a:rPr>
              <a:t>evaluation.</a:t>
            </a:r>
          </a:p>
          <a:p>
            <a:pPr marL="171450" indent="-171450">
              <a:buFont typeface="Arial" panose="020B0604020202020204" pitchFamily="34" charset="0"/>
              <a:buChar char="•"/>
            </a:pPr>
            <a:r>
              <a:rPr lang="en-GB" sz="1000" dirty="0" smtClean="0">
                <a:latin typeface="Bookman Old Style" panose="02050604050505020204" pitchFamily="18" charset="0"/>
              </a:rPr>
              <a:t>Continuing </a:t>
            </a:r>
            <a:r>
              <a:rPr lang="en-GB" sz="1000" dirty="0">
                <a:latin typeface="Bookman Old Style" panose="02050604050505020204" pitchFamily="18" charset="0"/>
              </a:rPr>
              <a:t>the project to allow for more extensive education of rehabilitation assistants, enabling them to confidently deliver sessions.</a:t>
            </a:r>
          </a:p>
          <a:p>
            <a:pPr marL="171450" indent="-171450">
              <a:buFont typeface="Arial" panose="020B0604020202020204" pitchFamily="34" charset="0"/>
              <a:buChar char="•"/>
            </a:pPr>
            <a:r>
              <a:rPr lang="en-GB" sz="1000" dirty="0">
                <a:latin typeface="Bookman Old Style" panose="02050604050505020204" pitchFamily="18" charset="0"/>
              </a:rPr>
              <a:t>Implementing a patient feedback questionnaire to identify areas of success and potential improvements.</a:t>
            </a:r>
          </a:p>
          <a:p>
            <a:pPr marL="171450" indent="-171450">
              <a:buFont typeface="Arial" panose="020B0604020202020204" pitchFamily="34" charset="0"/>
              <a:buChar char="•"/>
            </a:pPr>
            <a:r>
              <a:rPr lang="en-GB" sz="1000" dirty="0">
                <a:latin typeface="Bookman Old Style" panose="02050604050505020204" pitchFamily="18" charset="0"/>
              </a:rPr>
              <a:t>Reviewing and potentially adjusting inclusion criteria, coupled with staff education to ensure appropriate patient </a:t>
            </a:r>
            <a:r>
              <a:rPr lang="en-GB" sz="1000" dirty="0" smtClean="0">
                <a:latin typeface="Bookman Old Style" panose="02050604050505020204" pitchFamily="18" charset="0"/>
              </a:rPr>
              <a:t>selection.</a:t>
            </a:r>
          </a:p>
          <a:p>
            <a:r>
              <a:rPr lang="en-GB" sz="1000" b="1" u="sng" dirty="0" smtClean="0">
                <a:latin typeface="Bookman Old Style" panose="02050604050505020204" pitchFamily="18" charset="0"/>
              </a:rPr>
              <a:t>Conclusion</a:t>
            </a:r>
            <a:endParaRPr lang="en-GB" sz="1000" b="1" u="sng" dirty="0">
              <a:latin typeface="Bookman Old Style" panose="02050604050505020204" pitchFamily="18" charset="0"/>
            </a:endParaRPr>
          </a:p>
          <a:p>
            <a:r>
              <a:rPr lang="en-GB" sz="1000" dirty="0">
                <a:latin typeface="Bookman Old Style" panose="02050604050505020204" pitchFamily="18" charset="0"/>
              </a:rPr>
              <a:t>The MP group has been beneficial in increasing patient therapy time and enabling self-directed practice. Moderate to high-quality trials indicate </a:t>
            </a:r>
            <a:r>
              <a:rPr lang="en-GB" sz="1000" dirty="0" smtClean="0">
                <a:latin typeface="Bookman Old Style" panose="02050604050505020204" pitchFamily="18" charset="0"/>
              </a:rPr>
              <a:t>that MP </a:t>
            </a:r>
            <a:r>
              <a:rPr lang="en-GB" sz="1000" dirty="0">
                <a:latin typeface="Bookman Old Style" panose="02050604050505020204" pitchFamily="18" charset="0"/>
              </a:rPr>
              <a:t>can significantly reduce upper limb activity limitations (</a:t>
            </a:r>
            <a:r>
              <a:rPr lang="en-GB" sz="1000" dirty="0" err="1">
                <a:latin typeface="Bookman Old Style" panose="02050604050505020204" pitchFamily="18" charset="0"/>
              </a:rPr>
              <a:t>Stockley</a:t>
            </a:r>
            <a:r>
              <a:rPr lang="en-GB" sz="1000" dirty="0">
                <a:latin typeface="Bookman Old Style" panose="02050604050505020204" pitchFamily="18" charset="0"/>
              </a:rPr>
              <a:t> et al., </a:t>
            </a:r>
            <a:r>
              <a:rPr lang="en-GB" sz="1000" dirty="0" smtClean="0">
                <a:latin typeface="Bookman Old Style" panose="02050604050505020204" pitchFamily="18" charset="0"/>
              </a:rPr>
              <a:t>2021</a:t>
            </a:r>
            <a:r>
              <a:rPr lang="en-GB" sz="1000" dirty="0">
                <a:latin typeface="Bookman Old Style" panose="02050604050505020204" pitchFamily="18" charset="0"/>
              </a:rPr>
              <a:t>). The combination </a:t>
            </a:r>
            <a:r>
              <a:rPr lang="en-GB" sz="1000" dirty="0" smtClean="0">
                <a:latin typeface="Bookman Old Style" panose="02050604050505020204" pitchFamily="18" charset="0"/>
              </a:rPr>
              <a:t>evidence-based efficacy, </a:t>
            </a:r>
            <a:r>
              <a:rPr lang="en-GB" sz="1000" dirty="0">
                <a:latin typeface="Bookman Old Style" panose="02050604050505020204" pitchFamily="18" charset="0"/>
              </a:rPr>
              <a:t>positive </a:t>
            </a:r>
            <a:r>
              <a:rPr lang="en-GB" sz="1000" dirty="0" smtClean="0">
                <a:latin typeface="Bookman Old Style" panose="02050604050505020204" pitchFamily="18" charset="0"/>
              </a:rPr>
              <a:t>patient experiences and </a:t>
            </a:r>
            <a:r>
              <a:rPr lang="en-GB" sz="1000" dirty="0" smtClean="0"/>
              <a:t>alignment </a:t>
            </a:r>
            <a:r>
              <a:rPr lang="en-GB" sz="1000" dirty="0"/>
              <a:t>with </a:t>
            </a:r>
            <a:r>
              <a:rPr lang="en-GB" sz="1000" dirty="0" smtClean="0"/>
              <a:t>the </a:t>
            </a:r>
            <a:r>
              <a:rPr lang="en-GB" sz="1000" dirty="0"/>
              <a:t>trust's core value of </a:t>
            </a:r>
            <a:r>
              <a:rPr lang="en-GB" sz="1000" dirty="0" smtClean="0"/>
              <a:t>innovation, </a:t>
            </a:r>
            <a:r>
              <a:rPr lang="en-GB" sz="1000" dirty="0" smtClean="0">
                <a:latin typeface="Bookman Old Style" panose="02050604050505020204" pitchFamily="18" charset="0"/>
              </a:rPr>
              <a:t>suggests </a:t>
            </a:r>
            <a:r>
              <a:rPr lang="en-GB" sz="1000" dirty="0">
                <a:latin typeface="Bookman Old Style" panose="02050604050505020204" pitchFamily="18" charset="0"/>
              </a:rPr>
              <a:t>that </a:t>
            </a:r>
            <a:r>
              <a:rPr lang="en-GB" sz="1000" dirty="0" smtClean="0">
                <a:latin typeface="Bookman Old Style" panose="02050604050505020204" pitchFamily="18" charset="0"/>
              </a:rPr>
              <a:t>a MP Group could </a:t>
            </a:r>
            <a:r>
              <a:rPr lang="en-GB" sz="1000" dirty="0">
                <a:latin typeface="Bookman Old Style" panose="02050604050505020204" pitchFamily="18" charset="0"/>
              </a:rPr>
              <a:t>become a valuable, integral </a:t>
            </a:r>
            <a:r>
              <a:rPr lang="en-GB" sz="1000" dirty="0" smtClean="0">
                <a:latin typeface="Bookman Old Style" panose="02050604050505020204" pitchFamily="18" charset="0"/>
              </a:rPr>
              <a:t>component of patients rehabilitation on ward 9, therefore I hope this project can continue. </a:t>
            </a:r>
            <a:endParaRPr lang="en-GB" sz="1000" dirty="0">
              <a:latin typeface="Bookman Old Style" panose="02050604050505020204" pitchFamily="18" charset="0"/>
            </a:endParaRPr>
          </a:p>
        </p:txBody>
      </p:sp>
      <p:sp>
        <p:nvSpPr>
          <p:cNvPr id="8" name="TextBox 7"/>
          <p:cNvSpPr txBox="1"/>
          <p:nvPr/>
        </p:nvSpPr>
        <p:spPr>
          <a:xfrm>
            <a:off x="7179927" y="603382"/>
            <a:ext cx="4979486" cy="2230068"/>
          </a:xfrm>
          <a:prstGeom prst="rect">
            <a:avLst/>
          </a:prstGeom>
          <a:solidFill>
            <a:schemeClr val="accent3">
              <a:lumMod val="20000"/>
              <a:lumOff val="80000"/>
            </a:schemeClr>
          </a:solidFill>
          <a:ln>
            <a:solidFill>
              <a:schemeClr val="accent2"/>
            </a:solidFill>
          </a:ln>
        </p:spPr>
        <p:txBody>
          <a:bodyPr wrap="square" rtlCol="0">
            <a:spAutoFit/>
          </a:bodyPr>
          <a:lstStyle/>
          <a:p>
            <a:r>
              <a:rPr lang="en-GB" sz="1000" b="1" u="sng" dirty="0" smtClean="0">
                <a:latin typeface="Bookman Old Style" panose="02050604050505020204" pitchFamily="18" charset="0"/>
                <a:cs typeface="Arial" panose="020B0604020202020204" pitchFamily="34" charset="0"/>
              </a:rPr>
              <a:t>Results </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Over </a:t>
            </a:r>
            <a:r>
              <a:rPr lang="en-GB" sz="1000" dirty="0">
                <a:latin typeface="Bookman Old Style" panose="02050604050505020204" pitchFamily="18" charset="0"/>
                <a:cs typeface="Arial" panose="020B0604020202020204" pitchFamily="34" charset="0"/>
              </a:rPr>
              <a:t>a four-week period</a:t>
            </a:r>
            <a:r>
              <a:rPr lang="en-GB" sz="1000" dirty="0" smtClean="0">
                <a:latin typeface="Bookman Old Style" panose="02050604050505020204" pitchFamily="18" charset="0"/>
                <a:cs typeface="Arial" panose="020B0604020202020204" pitchFamily="34" charset="0"/>
              </a:rPr>
              <a:t>, </a:t>
            </a:r>
            <a:r>
              <a:rPr lang="en-GB" sz="1000" dirty="0">
                <a:latin typeface="Bookman Old Style" panose="02050604050505020204" pitchFamily="18" charset="0"/>
                <a:cs typeface="Arial" panose="020B0604020202020204" pitchFamily="34" charset="0"/>
              </a:rPr>
              <a:t>5 patients </a:t>
            </a:r>
            <a:r>
              <a:rPr lang="en-GB" sz="1000" dirty="0" smtClean="0">
                <a:latin typeface="Bookman Old Style" panose="02050604050505020204" pitchFamily="18" charset="0"/>
                <a:cs typeface="Arial" panose="020B0604020202020204" pitchFamily="34" charset="0"/>
              </a:rPr>
              <a:t>attended the MP Group.</a:t>
            </a:r>
          </a:p>
          <a:p>
            <a:pPr marL="171450" indent="-171450">
              <a:buFont typeface="Arial" panose="020B0604020202020204" pitchFamily="34" charset="0"/>
              <a:buChar char="•"/>
            </a:pPr>
            <a:r>
              <a:rPr lang="en-GB" sz="1000" dirty="0">
                <a:latin typeface="Bookman Old Style" panose="02050604050505020204" pitchFamily="18" charset="0"/>
                <a:cs typeface="Arial" panose="020B0604020202020204" pitchFamily="34" charset="0"/>
              </a:rPr>
              <a:t>I</a:t>
            </a:r>
            <a:r>
              <a:rPr lang="en-GB" sz="1000" dirty="0" smtClean="0">
                <a:latin typeface="Bookman Old Style" panose="02050604050505020204" pitchFamily="18" charset="0"/>
                <a:cs typeface="Arial" panose="020B0604020202020204" pitchFamily="34" charset="0"/>
              </a:rPr>
              <a:t>dentified barriers </a:t>
            </a:r>
            <a:r>
              <a:rPr lang="en-GB" sz="1000" dirty="0">
                <a:latin typeface="Bookman Old Style" panose="02050604050505020204" pitchFamily="18" charset="0"/>
                <a:cs typeface="Arial" panose="020B0604020202020204" pitchFamily="34" charset="0"/>
              </a:rPr>
              <a:t>to p</a:t>
            </a:r>
            <a:r>
              <a:rPr lang="en-GB" sz="1000" dirty="0" smtClean="0">
                <a:latin typeface="Bookman Old Style" panose="02050604050505020204" pitchFamily="18" charset="0"/>
                <a:cs typeface="Arial" panose="020B0604020202020204" pitchFamily="34" charset="0"/>
              </a:rPr>
              <a:t>articipation: cognitive impairments, dysphasia, confusion, medical instability, patient </a:t>
            </a:r>
            <a:r>
              <a:rPr lang="en-GB" sz="1000" dirty="0">
                <a:latin typeface="Bookman Old Style" panose="02050604050505020204" pitchFamily="18" charset="0"/>
                <a:cs typeface="Arial" panose="020B0604020202020204" pitchFamily="34" charset="0"/>
              </a:rPr>
              <a:t>adherence </a:t>
            </a:r>
            <a:r>
              <a:rPr lang="en-GB" sz="1000" dirty="0" smtClean="0">
                <a:latin typeface="Bookman Old Style" panose="02050604050505020204" pitchFamily="18" charset="0"/>
                <a:cs typeface="Arial" panose="020B0604020202020204" pitchFamily="34" charset="0"/>
              </a:rPr>
              <a:t>issues, staffs uncertainty </a:t>
            </a:r>
            <a:r>
              <a:rPr lang="en-GB" sz="1000" dirty="0">
                <a:latin typeface="Bookman Old Style" panose="02050604050505020204" pitchFamily="18" charset="0"/>
                <a:cs typeface="Arial" panose="020B0604020202020204" pitchFamily="34" charset="0"/>
              </a:rPr>
              <a:t>regarding patients' ability to </a:t>
            </a:r>
            <a:r>
              <a:rPr lang="en-GB" sz="1000" dirty="0" smtClean="0">
                <a:latin typeface="Bookman Old Style" panose="02050604050505020204" pitchFamily="18" charset="0"/>
                <a:cs typeface="Arial" panose="020B0604020202020204" pitchFamily="34" charset="0"/>
              </a:rPr>
              <a:t>concentrate. </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Findings </a:t>
            </a:r>
            <a:r>
              <a:rPr lang="en-GB" sz="1000" dirty="0">
                <a:latin typeface="Bookman Old Style" panose="02050604050505020204" pitchFamily="18" charset="0"/>
                <a:cs typeface="Arial" panose="020B0604020202020204" pitchFamily="34" charset="0"/>
              </a:rPr>
              <a:t>indicate a need for enhanced staff education on inclusion criteria to improve patient selection</a:t>
            </a:r>
            <a:r>
              <a:rPr lang="en-GB" sz="1000" dirty="0" smtClean="0">
                <a:latin typeface="Bookman Old Style" panose="02050604050505020204" pitchFamily="18" charset="0"/>
                <a:cs typeface="Arial" panose="020B0604020202020204" pitchFamily="34" charset="0"/>
              </a:rPr>
              <a:t>.</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Patient’s KVIQ-10 results </a:t>
            </a:r>
            <a:r>
              <a:rPr lang="en-GB" sz="1000" dirty="0">
                <a:latin typeface="Bookman Old Style" panose="02050604050505020204" pitchFamily="18" charset="0"/>
                <a:cs typeface="Arial" panose="020B0604020202020204" pitchFamily="34" charset="0"/>
              </a:rPr>
              <a:t>were recorded for each </a:t>
            </a:r>
            <a:r>
              <a:rPr lang="en-GB" sz="1000" dirty="0" smtClean="0">
                <a:latin typeface="Bookman Old Style" panose="02050604050505020204" pitchFamily="18" charset="0"/>
                <a:cs typeface="Arial" panose="020B0604020202020204" pitchFamily="34" charset="0"/>
              </a:rPr>
              <a:t>session.</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Participants </a:t>
            </a:r>
            <a:r>
              <a:rPr lang="en-GB" sz="1000" dirty="0">
                <a:latin typeface="Bookman Old Style" panose="02050604050505020204" pitchFamily="18" charset="0"/>
                <a:cs typeface="Arial" panose="020B0604020202020204" pitchFamily="34" charset="0"/>
              </a:rPr>
              <a:t>reported positive experiences with the </a:t>
            </a:r>
            <a:r>
              <a:rPr lang="en-GB" sz="1000" dirty="0" smtClean="0">
                <a:latin typeface="Bookman Old Style" panose="02050604050505020204" pitchFamily="18" charset="0"/>
                <a:cs typeface="Arial" panose="020B0604020202020204" pitchFamily="34" charset="0"/>
              </a:rPr>
              <a:t>sessions.</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The </a:t>
            </a:r>
            <a:r>
              <a:rPr lang="en-GB" sz="1000" dirty="0">
                <a:latin typeface="Bookman Old Style" panose="02050604050505020204" pitchFamily="18" charset="0"/>
                <a:cs typeface="Arial" panose="020B0604020202020204" pitchFamily="34" charset="0"/>
              </a:rPr>
              <a:t>MP group successfully increased weekly therapy time for participating patients</a:t>
            </a:r>
            <a:r>
              <a:rPr lang="en-GB" sz="1000" dirty="0" smtClean="0">
                <a:latin typeface="Bookman Old Style" panose="02050604050505020204" pitchFamily="18" charset="0"/>
                <a:cs typeface="Arial" panose="020B0604020202020204" pitchFamily="34" charset="0"/>
              </a:rPr>
              <a:t>.</a:t>
            </a:r>
          </a:p>
          <a:p>
            <a:pPr marL="171450" indent="-171450">
              <a:buFont typeface="Arial" panose="020B0604020202020204" pitchFamily="34" charset="0"/>
              <a:buChar char="•"/>
            </a:pPr>
            <a:r>
              <a:rPr lang="en-GB" sz="1000" dirty="0" smtClean="0">
                <a:latin typeface="Bookman Old Style" panose="02050604050505020204" pitchFamily="18" charset="0"/>
                <a:cs typeface="Arial" panose="020B0604020202020204" pitchFamily="34" charset="0"/>
              </a:rPr>
              <a:t>Results </a:t>
            </a:r>
            <a:r>
              <a:rPr lang="en-GB" sz="1000" dirty="0">
                <a:latin typeface="Bookman Old Style" panose="02050604050505020204" pitchFamily="18" charset="0"/>
                <a:cs typeface="Arial" panose="020B0604020202020204" pitchFamily="34" charset="0"/>
              </a:rPr>
              <a:t>highlight the importance of refining patient selection process and addressing identified barriers to maximize the effectiveness of the MP intervention.</a:t>
            </a:r>
            <a:endParaRPr lang="en-US" sz="1000" dirty="0">
              <a:latin typeface="Bookman Old Style" panose="02050604050505020204" pitchFamily="18" charset="0"/>
              <a:cs typeface="Arial" panose="020B0604020202020204" pitchFamily="34" charset="0"/>
            </a:endParaRPr>
          </a:p>
        </p:txBody>
      </p:sp>
      <p:sp>
        <p:nvSpPr>
          <p:cNvPr id="12" name="TextBox 11"/>
          <p:cNvSpPr txBox="1"/>
          <p:nvPr/>
        </p:nvSpPr>
        <p:spPr>
          <a:xfrm>
            <a:off x="4852708" y="0"/>
            <a:ext cx="3604436" cy="261610"/>
          </a:xfrm>
          <a:prstGeom prst="rect">
            <a:avLst/>
          </a:prstGeom>
          <a:solidFill>
            <a:schemeClr val="bg1"/>
          </a:solidFill>
          <a:ln>
            <a:solidFill>
              <a:schemeClr val="bg1"/>
            </a:solidFill>
          </a:ln>
        </p:spPr>
        <p:txBody>
          <a:bodyPr wrap="square" rtlCol="0">
            <a:spAutoFit/>
          </a:bodyPr>
          <a:lstStyle/>
          <a:p>
            <a:r>
              <a:rPr lang="en-GB" sz="1100" i="1" dirty="0"/>
              <a:t>B5 Project by </a:t>
            </a:r>
            <a:r>
              <a:rPr lang="en-GB" sz="1100" i="1" dirty="0" smtClean="0"/>
              <a:t>Sacha Butterworth</a:t>
            </a:r>
            <a:endParaRPr lang="en-GB" sz="1100" i="1" dirty="0"/>
          </a:p>
        </p:txBody>
      </p:sp>
      <p:pic>
        <p:nvPicPr>
          <p:cNvPr id="14" name="Picture 13"/>
          <p:cNvPicPr>
            <a:picLocks noChangeAspect="1"/>
          </p:cNvPicPr>
          <p:nvPr/>
        </p:nvPicPr>
        <p:blipFill rotWithShape="1">
          <a:blip r:embed="rId2">
            <a:extLst>
              <a:ext uri="{28A0092B-C50C-407E-A947-70E740481C1C}">
                <a14:useLocalDpi xmlns:a14="http://schemas.microsoft.com/office/drawing/2010/main" val="0"/>
              </a:ext>
            </a:extLst>
          </a:blip>
          <a:srcRect t="19813" b="20524"/>
          <a:stretch/>
        </p:blipFill>
        <p:spPr>
          <a:xfrm>
            <a:off x="11188558" y="-9412"/>
            <a:ext cx="1003442" cy="598688"/>
          </a:xfrm>
          <a:prstGeom prst="rect">
            <a:avLst/>
          </a:prstGeom>
        </p:spPr>
      </p:pic>
      <p:sp>
        <p:nvSpPr>
          <p:cNvPr id="10" name="AutoShape 2" descr="data:image/png;base64,iVBORw0KGgoAAAANSUhEUgAAAJMAAACTCAYAAACK5SsVAAAAAXNSR0IArs4c6QAAAARnQU1BAACxjwv8YQUAAAAJcEhZcwAADsMAAA7DAcdvqGQAABBySURBVHhe7Y/RkhvJtQPv//+0L4vb9mSXkC2cLdKrB2dExkQDOEXp/17869MatmFOyTQn3JjGdEPJNCfcmIZtmH/QGB5p2IY5JdOccGMa0w0l05xwYxq2Yf5BY3ikYRvmlExzwo1pTDeUTHPCjWnYhvkH/fk44RvvUKPZGLxtNNJ2SU5ySlL/JLF8Ct95+flHT+A71Gg2Bm8bjbRdkpOcktQ/SSyfwndefv7RE/gONZqNwdtGI22X5CSnJPVPEsun8J2X+VHmJmlySiwn3NAp01vuqZG2S5L6JbG8gbeUNLlJtq4aRUmTU2I54YZOmd5yT420XZLUL4nlDbylpMlNsnXVKEqanBLLCTd0yvSWe2qk7ZKkfkksb+AtJU1ukq2rRlHS5HRKemPZMN0T3lIyzRt420gsJ7ZhbpKtq0ZR0uR0Snpj2TDdE95SMs0beNtILCe2YW6SratGUdLkdEp6Y9kw3RPeUjLNG3jbSCwntmFukq2rRlHS5JSkfklSvzwhvXcqSf1ySnpjd4rdMjfJ1lWjKGlySlK/JKlfnpDeO5WkfjklvbE7xW6Zm2TrqlGUNDklqV+S1C9PSO+dSlK/nJLe2J1it8xNsnV5NMXeaXJqNBvCPTWaDeHenJLeeJJYbkz3Bt95+flHSZNTo9kQ7qnRbAj35pT0xpPEcmO6N/jOy88/SpqcGs2GcE+NZkO4N6ekN54klhvTvcF3Xt4+PiL5X/4Xf3L+QWN4JPlf/hd/cv5BY3gk+V/+F39y/jGvt79G/NFSkvrdE6bv2J45bUh3u4ZtLP8GX/8F/memktTvnjB9x/bMaUO62zVsY/k3+Pov8D8zlaR+94TpO7ZnThvS3a5hG8u/wes3fv+PmNqQ7pbEcoP7f0ryqZxwQw3bMJ9qvLo8Yj61Id0tieUG9/+U5FM54YYatmE+1Xh1ecR8akO6WxLLDe7/KcmncsINNWzDfKrx6n4/MuyWuUksN7inxPITpm9y39iQ7pYN6a6VPOS5aLBb5iax3OCeEstPmL7JfWNDuls2pLtW8pDnosFumZvEcoN7Siw/Yfom940N6W7ZkO5aiebX30f0GDmdYrfM6Z9A8++xzUlOSep3jbTdNW67K3uEB4Q5nWK3zOmfQPPvsc1JTknqd4203TVuuyt7hAeEOZ1it8zpn0Dz77HNSU5J6neNtN01brsr+4XbCBLLCTeNJPXLE9J7S2J5A29NkvrdhnS3bEh3uyT1b6/+F+L4JbGccNNIUr88Ib23JJY38NYkqd9tSHfLhnS3S1L/9up/IY5fEssJN40k9csT0ntLYnkDb02S+t2GdLdsSHe7JPVvr/4RHhjNxuAtNdJ2SSw3bM+cnjB9h3uTpH5pTDfqtX2EB0azMXhLjbRdEssN2zOnJ0zf4d4kqV8a0416bR/hgdFsDN5SI22XxHLD9szpCdN3uDdJ6pfGdPPgzwexnHxjQ4nlxDbMKUn9klhObMPcNGxjeQNvaYPtX99axJx8Y0OJ5cQ2zClJ/ZJYTmzD3DRsY3kDb2mD7V/fWsScfGNDieXENswpSf2SWE5sw9w0bGN5A29pg+1vXxxRI22fJE1OP0V6e5c0OSWWG9ybRtouT0jvPXrdvYmDl0baPkmanH6K9PYuaXJKLDe4N420XZ6Q3nv0unsTBy+NtH2SNDn9FOntXdLklFhucG8aabs8Ib33G2N4PfcX07yBtyeS1D9JLG84uW2w9y0ntmFuNmw3t4//SKZ5A29PJKl/kljecHLbYO9bTmzD3GzYbm4f/5FM8wbenkhS/ySxvOHktsHet5zYhrnZcLu5sl+4jSBJ/ZMk9acaabtLUr80mk1D8w43tMH2lpNqc/39BR5TkvonSepPNdJ2l6R+aTSbhuYdbmiD7S0n1eb6+ws8piT1T5LUn2qk7S5J/dJoNg3NO9zQBttbTqrN9fdNc9DQvGMb5tRoNg18hzakuyWZ5gb3tCHd7Z5wu/7Yo8U7tmFOjWbTwHdoQ7pbkmlucE8b0t3uCbfrjz1avGMb5tRoNg18hzakuyWZ5gb3tCHd7Z4wvk7/gF3yqbyBt5Q0OSWpf5Kc5CZJ/ZI0uWncdldWczsWyafyhn///i5p8ua2kZzkJkn9kjS5adx2V1ZzOxbJp/IG3lLS5JSk/klykpsk9UvS5Kax7cYH/9FI26WRtktiucE9bWj2tmFOSeqXRrMx7Ja5adjm9T07pkbaLo20XRLLDe5pQ7O3DXNKUr80mo1ht8xNwzav79kxNdJ2aaTtklhucE8bmr1tmFOS+qXRbAy7ZW4atnl9a/G386kN6W5JmvxEkvolSf2yId2deoK9w/zl70ekyac2pLslafITSeqXJPXLhnR36gn2DvOXvx+RJp/akO6WpMlPJKlfktQvG9LdqSfYO8xvza2Ahm2a3Dwhvbf7DdLvLEnqlw22t9zgfirR/Pr7hiNq2KbJzRPSe7vfIP3OkqR+2WB7yw3upxLNr79vOKKGbZrcPCG9t/sN0u8sSeqXDba33OB+KtH8+vtGR8hPJJYT2zD/0zwhvbdLUv9JSep/8dq+YUGYn0gsJ7Zh/qd5Qnpvl6T+k5LU/+K1fcOCMD+RWE5sw/xP84T03i5J/Sclqf/Fa/tIPHzZkO6WJPVLMs0JN40NJ3tKLCe2YW42NHvbVL/AY9qQ7pYk9UsyzQk3jQ0ne0osJ7ZhbjY0e9tUv8Bj2pDuliT1SzLNCTeNDSd7SiwntmFuNjR72+gFD0wyzQ3bM6dG2i5J6pdkmhPbWG5w30hOcmrcdlf2C7eRSKa5YXvm1EjbJUn9kkxzYhvLDe4byUlOjdvuyn7hNhLJNDdsz5waabskqV+SaU5sY7nBfSM5yalx213ZI7cD2JDuniSpX5LUP2k0G8L9VJL6JUn9Lkn9ssH2zCmpfiE9smxId0+S1C9J6p80mg3hfipJ/ZKkfpekftlge+aUVL+QHlk2pLsnSeqXJPVPGs2GcD+VpH5JUr9LUr9ssD1zSl7fuSDcfEMjbVuJ5YSbqUbaLkmTmw3prrVhu/n9MTff0EjbVmI54WaqkbZL0uRmQ7prbdhufn/MzTc00raVWE64mWqk7ZI0udmQ7lobtpvbx3800nZp2IY5JdN8ir1jucF9I7G8gbeUWH4C39yM4XX2K2m7NGzDnJJpPsXesdzgvpFY3sBbSiw/gW9uxvA6+5W0XRq2YU7JNJ9i71hucN9ILG/gLSWWn8A3N2N4kzQ5bUh3TzakuyVJ/ZKkfneK3TY5JalfktQvSZM/GMObpMlpQ7p7siHdLUnqlyT1u1PstskpSf2SpH5JmvzBGN4kTU4b0t2TDeluSVK/JKnfnWK3TU5J6pck9UvS5A/+fEyx2yanRtouSeqXDc2eG2rYpskpOcmpYRvLjddudkDstsmpkbZLkvplQ7Pnhhq2aXJKTnJq2MZy47WbHRC7bXJqpO2SpH7Z0Oy5oYZtmpySk5watrHcuK3Gx9jTBttb3sBb84TmHW4oSf2SpH6XpH5pTDeV190bFg3c0wbbW97AW/OE5h1uKEn9kqR+l6R+aUw3ldfdGxYN3NMG21vewFvzhOYdbihJ/ZKkfpekfmlMN5XX3d+CDxnc0AbbMzcb0t2yId0tT5i+0+y5od/g6NXmH8cNbbA9c7Mh3S0b0t3yhOk7zZ4b+g2OXm3+cdzQBtszNxvS3bIh3S1PmL7T7Lmh36B61f4RzE0jbXdJ6pdG2j5JLDeme4PvTCWp3zVs0+TV/54HhLlppO0uSf3SSNsnieXGdG/wnakk9buGbZq8+t/zgDA3jbTdJalfGmn7JLHcmO4NvjOVpH7XsE2T35pbIRLLDe6nkmlucE9Jk5sk9cuG6Z7wlhLLDdvfvjgyieUG91PJNDe4p6TJTZL6ZcN0T3hLieWG7W9fHJnEcoP7qWSaG9xT0uQmSf2yYbonvKXEcsP2ty+OTKPZkE/tmTcSywk3lKR+SVK/NGwzzY1mP93cVrdCNJoN+dSeeSOxnHBDSeqXJPVLwzbT3Gj2081tdStEo9mQT+2ZNxLLCTeUpH5JUr80bDPNjWY/3dxWtwKekN5bktQvP4W9yZwa0w0lqV8Syxt4SxuaPTc3r/5NHLw8Ib23JKlffgp7kzk1phtKUr8kljfwljY0e25uXv2bOHh5QnpvSVK//BT2JnNqTDeUpH5JLG/gLW1o9tzcvPo3cfCSpH73U9ibzClJfesUu7XcsD3zqVPslrl6bd/EwUuS+t1PYW8ypyT1rVPs1nLD9synTrFb5uq1fRMHL0nqdz+FvcmcktS3TrFbyw3bM586xW6ZPxjD64m/SP2yodn/Nzfk3/+ub/0uc/Mb2PvMqWGbh/ynoCT1y4Zm/9/ckGZ/smFufgN7nzk1bPOQ/xSUpH7Z0Oz/mxvS7E82zM1vYO8zp4ZtNL/+vrGRwT0llk/hO9RoNgZv6bdJv/kksZxw8xWv33nDooF7Siyfwneo0WwM3tJvk37zSWI54eYrXr/zhkUD95RYPoXvUKPZGLyl3yb95pPEcsLNV7x+500cbJ5w8o7dMqfE8gbemsRyws1UkvolSf2TDenu7dW/iYPNE07esVvmlFjewFuTWE64mUpSvySpf7Ih3b29+jdxsHnCyTt2y5wSyxt4axLLCTdTSeqXJPVPNqS7yxjebEh3uyT1y2+QfueTGmm7S5r8n5Kk/jKGNxvS3S5J/fIbpN/5pEba7pIm/6ckqb+M4c2GdLdLUr/8Bul3PqmRtrukyf8pSerfXv3XiD+6SaY54YYaabtssD3zqUazMaa33FOi+fX3a/CHTTLNCTfUSNtlg+2ZTzWajTG95Z4Sza+/X4M/bJJpTrihRtouG2zPfKrRbIzpLfeUPOT3o084pbnlxjTSdkm+kZsk9aeSb+QPxvDIKc0tN6aRtkvyjdwkqT+VfCN/MIZHTmluuTGNtF2Sb+QmSf2p5Bv5gz8fJ9g7Td7YYHvmjQ3pbpd8Kjdsb7nR7LnZ/Pk4wd5p8sYG2zNvbEh3u+RTuWF7y41mz83mz8cJ9k6TNzbYnnljQ7rbJZ/KDdtbbjR7bjZ/PghzkzQ5JdP8G/C3phrNpoHvNJLUf9GfD8LcJE1OyTT/BvytqUazaeA7jST1X/TngzA3SZNTMs2/AX9rqtFsGvhOI0n9F/35IMxNMs2NZs8NJanfJZYb3FMjbZfE8hP45lQjbS9/Pghzk0xzo9lzQ0nqd4nlBvfUSNslsfwEvjnVSNvLnw/C3CTT3Gj23FCS+l1iucE9NdJ2SSw/gW9ONdL28ueDMDfJNCfcmKTJKbGccEOJ5cQ2lhNuqDHdmMRy47X7/UMmmeaEG5M0OSWWE24osZzYxnLCDTWmG5NYbrx2v3/IJNOccGOSJqfEcsINJZYT21hOuKHGdGMSy43XbnZgTN/hnpLUt5LU/x2NZmM0t7ax3OCenrC99flHG7inJPWtJPV/R6PZGM2tbSw3uKcnbG99/tEG7ilJfStJ/d/RaDZGc2sbyw3u6QnbW7ePj0ianJImp0ba7pLUL41mQ072lDS52ZDugjE8kjQ5JU1OjbTdJalfGs2GnOwpaXKzId0FY3gkaXJKmpwaabtLUr80mg052VPS5GZDurv7f//6fxwyTTucGqQsAAAAAElFTkSuQmCC"/>
          <p:cNvSpPr>
            <a:spLocks noChangeAspect="1" noChangeArrowheads="1"/>
          </p:cNvSpPr>
          <p:nvPr/>
        </p:nvSpPr>
        <p:spPr bwMode="auto">
          <a:xfrm>
            <a:off x="125042" y="-13544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0" name="TextBox 19"/>
          <p:cNvSpPr txBox="1"/>
          <p:nvPr/>
        </p:nvSpPr>
        <p:spPr>
          <a:xfrm>
            <a:off x="23532" y="5940707"/>
            <a:ext cx="3834918" cy="869469"/>
          </a:xfrm>
          <a:prstGeom prst="rect">
            <a:avLst/>
          </a:prstGeom>
          <a:solidFill>
            <a:schemeClr val="tx2">
              <a:lumMod val="20000"/>
              <a:lumOff val="80000"/>
            </a:schemeClr>
          </a:solidFill>
          <a:ln>
            <a:solidFill>
              <a:schemeClr val="accent2"/>
            </a:solidFill>
          </a:ln>
        </p:spPr>
        <p:txBody>
          <a:bodyPr wrap="square" rtlCol="0">
            <a:spAutoFit/>
          </a:bodyPr>
          <a:lstStyle/>
          <a:p>
            <a:r>
              <a:rPr lang="en-GB" sz="1000" b="1" u="sng" dirty="0" smtClean="0">
                <a:latin typeface="Bookman Old Style" panose="02050604050505020204" pitchFamily="18" charset="0"/>
                <a:cs typeface="Arial" panose="020B0604020202020204" pitchFamily="34" charset="0"/>
              </a:rPr>
              <a:t>Participants </a:t>
            </a:r>
          </a:p>
          <a:p>
            <a:pPr marL="171450" indent="-171450">
              <a:spcAft>
                <a:spcPts val="0"/>
              </a:spcAft>
              <a:buFont typeface="Arial" panose="020B0604020202020204" pitchFamily="34" charset="0"/>
              <a:buChar char="•"/>
            </a:pPr>
            <a:r>
              <a:rPr lang="en-GB" sz="1000" dirty="0" smtClean="0">
                <a:solidFill>
                  <a:srgbClr val="000000"/>
                </a:solidFill>
                <a:latin typeface="Bookman Old Style" panose="02050604050505020204" pitchFamily="18" charset="0"/>
                <a:ea typeface="Calibri" panose="020F0502020204030204" pitchFamily="34" charset="0"/>
              </a:rPr>
              <a:t>Participants </a:t>
            </a:r>
            <a:r>
              <a:rPr lang="en-GB" sz="1000" dirty="0">
                <a:solidFill>
                  <a:srgbClr val="000000"/>
                </a:solidFill>
                <a:latin typeface="Bookman Old Style" panose="02050604050505020204" pitchFamily="18" charset="0"/>
                <a:ea typeface="Calibri" panose="020F0502020204030204" pitchFamily="34" charset="0"/>
              </a:rPr>
              <a:t>included in this project were current inpatients on ward 9 </a:t>
            </a:r>
            <a:r>
              <a:rPr lang="en-GB" sz="1000" dirty="0" smtClean="0">
                <a:solidFill>
                  <a:srgbClr val="000000"/>
                </a:solidFill>
                <a:latin typeface="Bookman Old Style" panose="02050604050505020204" pitchFamily="18" charset="0"/>
                <a:ea typeface="Calibri" panose="020F0502020204030204" pitchFamily="34" charset="0"/>
              </a:rPr>
              <a:t>freeman </a:t>
            </a:r>
            <a:r>
              <a:rPr lang="en-GB" sz="1000" dirty="0">
                <a:solidFill>
                  <a:srgbClr val="000000"/>
                </a:solidFill>
                <a:latin typeface="Bookman Old Style" panose="02050604050505020204" pitchFamily="18" charset="0"/>
                <a:ea typeface="Calibri" panose="020F0502020204030204" pitchFamily="34" charset="0"/>
              </a:rPr>
              <a:t>stroke who had deficits in upper extremity </a:t>
            </a:r>
            <a:r>
              <a:rPr lang="en-GB" sz="1000" dirty="0" smtClean="0">
                <a:solidFill>
                  <a:srgbClr val="000000"/>
                </a:solidFill>
                <a:latin typeface="Bookman Old Style" panose="02050604050505020204" pitchFamily="18" charset="0"/>
                <a:ea typeface="Calibri" panose="020F0502020204030204" pitchFamily="34" charset="0"/>
              </a:rPr>
              <a:t>activity with no significant cognitive impairment.</a:t>
            </a:r>
            <a:endParaRPr lang="en-GB" sz="1000" dirty="0">
              <a:solidFill>
                <a:srgbClr val="000000"/>
              </a:solidFill>
              <a:latin typeface="Bookman Old Style" panose="02050604050505020204" pitchFamily="18" charset="0"/>
              <a:ea typeface="Calibri" panose="020F0502020204030204" pitchFamily="34" charset="0"/>
            </a:endParaRPr>
          </a:p>
        </p:txBody>
      </p:sp>
      <p:pic>
        <p:nvPicPr>
          <p:cNvPr id="21" name="Picture 20"/>
          <p:cNvPicPr>
            <a:picLocks noChangeAspect="1"/>
          </p:cNvPicPr>
          <p:nvPr/>
        </p:nvPicPr>
        <p:blipFill>
          <a:blip r:embed="rId3"/>
          <a:stretch>
            <a:fillRect/>
          </a:stretch>
        </p:blipFill>
        <p:spPr>
          <a:xfrm>
            <a:off x="3902113" y="4125464"/>
            <a:ext cx="3252360" cy="2747504"/>
          </a:xfrm>
          <a:prstGeom prst="rect">
            <a:avLst/>
          </a:prstGeom>
        </p:spPr>
      </p:pic>
    </p:spTree>
    <p:extLst>
      <p:ext uri="{BB962C8B-B14F-4D97-AF65-F5344CB8AC3E}">
        <p14:creationId xmlns:p14="http://schemas.microsoft.com/office/powerpoint/2010/main" val="797076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2400"/>
            <a:ext cx="8596668" cy="1320800"/>
          </a:xfrm>
        </p:spPr>
        <p:txBody>
          <a:bodyPr/>
          <a:lstStyle/>
          <a:p>
            <a:r>
              <a:rPr lang="en-US" dirty="0" smtClean="0">
                <a:latin typeface="Bookman Old Style" panose="02050604050505020204" pitchFamily="18" charset="0"/>
              </a:rPr>
              <a:t>References</a:t>
            </a:r>
            <a:endParaRPr lang="en-GB" dirty="0">
              <a:latin typeface="Bookman Old Style" panose="02050604050505020204" pitchFamily="18" charset="0"/>
            </a:endParaRPr>
          </a:p>
        </p:txBody>
      </p:sp>
      <p:sp>
        <p:nvSpPr>
          <p:cNvPr id="4" name="Content Placeholder 3"/>
          <p:cNvSpPr txBox="1">
            <a:spLocks noGrp="1"/>
          </p:cNvSpPr>
          <p:nvPr>
            <p:ph idx="1"/>
          </p:nvPr>
        </p:nvSpPr>
        <p:spPr>
          <a:xfrm>
            <a:off x="677333" y="899886"/>
            <a:ext cx="9587895" cy="5791329"/>
          </a:xfrm>
          <a:prstGeom prst="rect">
            <a:avLst/>
          </a:prstGeom>
          <a:noFill/>
        </p:spPr>
        <p:txBody>
          <a:bodyPr wrap="square" rtlCol="0">
            <a:spAutoFit/>
          </a:bodyPr>
          <a:lstStyle/>
          <a:p>
            <a:pPr lvl="0"/>
            <a:r>
              <a:rPr lang="en-GB" sz="1200" dirty="0">
                <a:latin typeface="Bookman Old Style" panose="02050604050505020204" pitchFamily="18" charset="0"/>
              </a:rPr>
              <a:t>Barclay, R.E., Stevenson, T.J., </a:t>
            </a:r>
            <a:r>
              <a:rPr lang="en-GB" sz="1200" dirty="0" err="1">
                <a:latin typeface="Bookman Old Style" panose="02050604050505020204" pitchFamily="18" charset="0"/>
              </a:rPr>
              <a:t>Poluha</a:t>
            </a:r>
            <a:r>
              <a:rPr lang="en-GB" sz="1200" dirty="0">
                <a:latin typeface="Bookman Old Style" panose="02050604050505020204" pitchFamily="18" charset="0"/>
              </a:rPr>
              <a:t>, W., </a:t>
            </a:r>
            <a:r>
              <a:rPr lang="en-GB" sz="1200" dirty="0" err="1">
                <a:latin typeface="Bookman Old Style" panose="02050604050505020204" pitchFamily="18" charset="0"/>
              </a:rPr>
              <a:t>Semenko</a:t>
            </a:r>
            <a:r>
              <a:rPr lang="en-GB" sz="1200" dirty="0">
                <a:latin typeface="Bookman Old Style" panose="02050604050505020204" pitchFamily="18" charset="0"/>
              </a:rPr>
              <a:t>, B. and Schubert, J., </a:t>
            </a:r>
            <a:r>
              <a:rPr lang="en-GB" sz="1200" dirty="0" smtClean="0">
                <a:latin typeface="Bookman Old Style" panose="02050604050505020204" pitchFamily="18" charset="0"/>
              </a:rPr>
              <a:t>(2020). ‘Mental </a:t>
            </a:r>
            <a:r>
              <a:rPr lang="en-GB" sz="1200" dirty="0">
                <a:latin typeface="Bookman Old Style" panose="02050604050505020204" pitchFamily="18" charset="0"/>
              </a:rPr>
              <a:t>practice for treating upper extremity deficits in individuals with hemiparesis after </a:t>
            </a:r>
            <a:r>
              <a:rPr lang="en-GB" sz="1200" dirty="0" smtClean="0">
                <a:latin typeface="Bookman Old Style" panose="02050604050505020204" pitchFamily="18" charset="0"/>
              </a:rPr>
              <a:t>stroke’,</a:t>
            </a:r>
            <a:r>
              <a:rPr lang="en-GB" sz="1200" dirty="0">
                <a:latin typeface="Bookman Old Style" panose="02050604050505020204" pitchFamily="18" charset="0"/>
              </a:rPr>
              <a:t> </a:t>
            </a:r>
            <a:r>
              <a:rPr lang="en-GB" sz="1200" i="1" dirty="0">
                <a:latin typeface="Bookman Old Style" panose="02050604050505020204" pitchFamily="18" charset="0"/>
              </a:rPr>
              <a:t>Cochrane Database of Systematic </a:t>
            </a:r>
            <a:r>
              <a:rPr lang="en-GB" sz="1200" i="1" dirty="0" smtClean="0">
                <a:latin typeface="Bookman Old Style" panose="02050604050505020204" pitchFamily="18" charset="0"/>
              </a:rPr>
              <a:t>Reviews</a:t>
            </a:r>
            <a:r>
              <a:rPr lang="en-GB" sz="1200" dirty="0">
                <a:latin typeface="Bookman Old Style" panose="02050604050505020204" pitchFamily="18" charset="0"/>
              </a:rPr>
              <a:t>.</a:t>
            </a:r>
          </a:p>
          <a:p>
            <a:pPr lvl="0"/>
            <a:r>
              <a:rPr lang="en-GB" sz="1200" dirty="0">
                <a:latin typeface="Bookman Old Style" panose="02050604050505020204" pitchFamily="18" charset="0"/>
              </a:rPr>
              <a:t>Braun, N., </a:t>
            </a:r>
            <a:r>
              <a:rPr lang="en-GB" sz="1200" dirty="0" err="1">
                <a:latin typeface="Bookman Old Style" panose="02050604050505020204" pitchFamily="18" charset="0"/>
              </a:rPr>
              <a:t>Kranczioch</a:t>
            </a:r>
            <a:r>
              <a:rPr lang="en-GB" sz="1200" dirty="0">
                <a:latin typeface="Bookman Old Style" panose="02050604050505020204" pitchFamily="18" charset="0"/>
              </a:rPr>
              <a:t>, C., Liepert, J., </a:t>
            </a:r>
            <a:r>
              <a:rPr lang="en-GB" sz="1200" dirty="0" err="1">
                <a:latin typeface="Bookman Old Style" panose="02050604050505020204" pitchFamily="18" charset="0"/>
              </a:rPr>
              <a:t>Dettmers</a:t>
            </a:r>
            <a:r>
              <a:rPr lang="en-GB" sz="1200" dirty="0">
                <a:latin typeface="Bookman Old Style" panose="02050604050505020204" pitchFamily="18" charset="0"/>
              </a:rPr>
              <a:t>, C., </a:t>
            </a:r>
            <a:r>
              <a:rPr lang="en-GB" sz="1200" dirty="0" err="1">
                <a:latin typeface="Bookman Old Style" panose="02050604050505020204" pitchFamily="18" charset="0"/>
              </a:rPr>
              <a:t>Zich</a:t>
            </a:r>
            <a:r>
              <a:rPr lang="en-GB" sz="1200" dirty="0">
                <a:latin typeface="Bookman Old Style" panose="02050604050505020204" pitchFamily="18" charset="0"/>
              </a:rPr>
              <a:t>, C., </a:t>
            </a:r>
            <a:r>
              <a:rPr lang="en-GB" sz="1200" dirty="0" err="1">
                <a:latin typeface="Bookman Old Style" panose="02050604050505020204" pitchFamily="18" charset="0"/>
              </a:rPr>
              <a:t>Büsching</a:t>
            </a:r>
            <a:r>
              <a:rPr lang="en-GB" sz="1200" dirty="0">
                <a:latin typeface="Bookman Old Style" panose="02050604050505020204" pitchFamily="18" charset="0"/>
              </a:rPr>
              <a:t>, I. and </a:t>
            </a:r>
            <a:r>
              <a:rPr lang="en-GB" sz="1200" dirty="0" err="1">
                <a:latin typeface="Bookman Old Style" panose="02050604050505020204" pitchFamily="18" charset="0"/>
              </a:rPr>
              <a:t>Debener</a:t>
            </a:r>
            <a:r>
              <a:rPr lang="en-GB" sz="1200" dirty="0">
                <a:latin typeface="Bookman Old Style" panose="02050604050505020204" pitchFamily="18" charset="0"/>
              </a:rPr>
              <a:t>, S., </a:t>
            </a:r>
            <a:r>
              <a:rPr lang="en-GB" sz="1200" dirty="0" smtClean="0">
                <a:latin typeface="Bookman Old Style" panose="02050604050505020204" pitchFamily="18" charset="0"/>
              </a:rPr>
              <a:t>(2017). ‘Motor </a:t>
            </a:r>
            <a:r>
              <a:rPr lang="en-GB" sz="1200" dirty="0">
                <a:latin typeface="Bookman Old Style" panose="02050604050505020204" pitchFamily="18" charset="0"/>
              </a:rPr>
              <a:t>imagery impairment in </a:t>
            </a:r>
            <a:r>
              <a:rPr lang="en-GB" sz="1200" dirty="0" err="1">
                <a:latin typeface="Bookman Old Style" panose="02050604050505020204" pitchFamily="18" charset="0"/>
              </a:rPr>
              <a:t>postacute</a:t>
            </a:r>
            <a:r>
              <a:rPr lang="en-GB" sz="1200" dirty="0">
                <a:latin typeface="Bookman Old Style" panose="02050604050505020204" pitchFamily="18" charset="0"/>
              </a:rPr>
              <a:t> stroke </a:t>
            </a:r>
            <a:r>
              <a:rPr lang="en-GB" sz="1200" dirty="0" smtClean="0">
                <a:latin typeface="Bookman Old Style" panose="02050604050505020204" pitchFamily="18" charset="0"/>
              </a:rPr>
              <a:t>patients’. </a:t>
            </a:r>
            <a:r>
              <a:rPr lang="en-GB" sz="1200" i="1" dirty="0" smtClean="0">
                <a:latin typeface="Bookman Old Style" panose="02050604050505020204" pitchFamily="18" charset="0"/>
              </a:rPr>
              <a:t>Neural plasticity.</a:t>
            </a:r>
            <a:endParaRPr lang="en-GB" sz="1200" dirty="0">
              <a:latin typeface="Bookman Old Style" panose="02050604050505020204" pitchFamily="18" charset="0"/>
            </a:endParaRPr>
          </a:p>
          <a:p>
            <a:pPr lvl="0"/>
            <a:r>
              <a:rPr lang="en-GB" sz="1200" dirty="0" smtClean="0">
                <a:latin typeface="Bookman Old Style" panose="02050604050505020204" pitchFamily="18" charset="0"/>
              </a:rPr>
              <a:t> Hebert </a:t>
            </a:r>
            <a:r>
              <a:rPr lang="en-GB" sz="1200" dirty="0">
                <a:latin typeface="Bookman Old Style" panose="02050604050505020204" pitchFamily="18" charset="0"/>
              </a:rPr>
              <a:t>D, Lindsay MP, McIntyre A, </a:t>
            </a:r>
            <a:r>
              <a:rPr lang="en-GB" sz="1200" dirty="0" smtClean="0">
                <a:latin typeface="Bookman Old Style" panose="02050604050505020204" pitchFamily="18" charset="0"/>
              </a:rPr>
              <a:t>(2016).’Canadian </a:t>
            </a:r>
            <a:r>
              <a:rPr lang="en-GB" sz="1200" dirty="0">
                <a:latin typeface="Bookman Old Style" panose="02050604050505020204" pitchFamily="18" charset="0"/>
              </a:rPr>
              <a:t>stroke best practice recommendations: Stroke rehabilitation practice guidelines</a:t>
            </a:r>
            <a:r>
              <a:rPr lang="en-GB" sz="1200" dirty="0" smtClean="0">
                <a:latin typeface="Bookman Old Style" panose="02050604050505020204" pitchFamily="18" charset="0"/>
              </a:rPr>
              <a:t>,. </a:t>
            </a:r>
            <a:r>
              <a:rPr lang="en-GB" sz="1200" dirty="0" err="1">
                <a:latin typeface="Bookman Old Style" panose="02050604050505020204" pitchFamily="18" charset="0"/>
              </a:rPr>
              <a:t>Int</a:t>
            </a:r>
            <a:r>
              <a:rPr lang="en-GB" sz="1200" dirty="0">
                <a:latin typeface="Bookman Old Style" panose="02050604050505020204" pitchFamily="18" charset="0"/>
              </a:rPr>
              <a:t> J Stroke </a:t>
            </a:r>
            <a:endParaRPr lang="en-GB" sz="1200" dirty="0" smtClean="0">
              <a:latin typeface="Bookman Old Style" panose="02050604050505020204" pitchFamily="18" charset="0"/>
            </a:endParaRPr>
          </a:p>
          <a:p>
            <a:pPr lvl="0"/>
            <a:r>
              <a:rPr lang="en-GB" sz="1200" dirty="0" smtClean="0">
                <a:latin typeface="Bookman Old Style" panose="02050604050505020204" pitchFamily="18" charset="0"/>
              </a:rPr>
              <a:t>Liu</a:t>
            </a:r>
            <a:r>
              <a:rPr lang="en-GB" sz="1200" dirty="0">
                <a:latin typeface="Bookman Old Style" panose="02050604050505020204" pitchFamily="18" charset="0"/>
              </a:rPr>
              <a:t>, H., Song, L., and Zhang, T. (2014). Changes in brain activation in stroke patients after mental practice and physical exercise: a functional MRI study. Neural Regen</a:t>
            </a:r>
            <a:r>
              <a:rPr lang="en-GB" sz="1200" dirty="0" smtClean="0">
                <a:latin typeface="Bookman Old Style" panose="02050604050505020204" pitchFamily="18" charset="0"/>
              </a:rPr>
              <a:t>.</a:t>
            </a:r>
            <a:endParaRPr lang="en-GB" sz="1200" dirty="0">
              <a:latin typeface="Bookman Old Style" panose="02050604050505020204" pitchFamily="18" charset="0"/>
            </a:endParaRPr>
          </a:p>
          <a:p>
            <a:pPr lvl="0"/>
            <a:r>
              <a:rPr lang="en-GB" sz="1200" dirty="0" err="1">
                <a:latin typeface="Bookman Old Style" panose="02050604050505020204" pitchFamily="18" charset="0"/>
              </a:rPr>
              <a:t>Malouin</a:t>
            </a:r>
            <a:r>
              <a:rPr lang="en-GB" sz="1200" dirty="0">
                <a:latin typeface="Bookman Old Style" panose="02050604050505020204" pitchFamily="18" charset="0"/>
              </a:rPr>
              <a:t>, F., Richards, C. L., Durand, A., and Doyon, J. (</a:t>
            </a:r>
            <a:r>
              <a:rPr lang="en-GB" sz="1200" dirty="0" smtClean="0">
                <a:latin typeface="Bookman Old Style" panose="02050604050505020204" pitchFamily="18" charset="0"/>
              </a:rPr>
              <a:t>2008). ‘Clinical </a:t>
            </a:r>
            <a:r>
              <a:rPr lang="en-GB" sz="1200" dirty="0">
                <a:latin typeface="Bookman Old Style" panose="02050604050505020204" pitchFamily="18" charset="0"/>
              </a:rPr>
              <a:t>assessment of motor imagery after stroke. </a:t>
            </a:r>
            <a:r>
              <a:rPr lang="en-GB" sz="1200" dirty="0" err="1" smtClean="0">
                <a:latin typeface="Bookman Old Style" panose="02050604050505020204" pitchFamily="18" charset="0"/>
              </a:rPr>
              <a:t>Neurorehabil</a:t>
            </a:r>
            <a:r>
              <a:rPr lang="en-GB" sz="1200" dirty="0" smtClean="0">
                <a:latin typeface="Bookman Old Style" panose="02050604050505020204" pitchFamily="18" charset="0"/>
              </a:rPr>
              <a:t>’. </a:t>
            </a:r>
            <a:r>
              <a:rPr lang="en-GB" sz="1200" dirty="0">
                <a:latin typeface="Bookman Old Style" panose="02050604050505020204" pitchFamily="18" charset="0"/>
              </a:rPr>
              <a:t>Neural </a:t>
            </a:r>
            <a:r>
              <a:rPr lang="en-GB" sz="1200" dirty="0" smtClean="0">
                <a:latin typeface="Bookman Old Style" panose="02050604050505020204" pitchFamily="18" charset="0"/>
              </a:rPr>
              <a:t>Repair.</a:t>
            </a:r>
          </a:p>
          <a:p>
            <a:pPr lvl="0"/>
            <a:r>
              <a:rPr lang="en-GB" sz="1200" dirty="0" err="1" smtClean="0">
                <a:latin typeface="Bookman Old Style" panose="02050604050505020204" pitchFamily="18" charset="0"/>
              </a:rPr>
              <a:t>Malouin</a:t>
            </a:r>
            <a:r>
              <a:rPr lang="en-GB" sz="1200" dirty="0">
                <a:latin typeface="Bookman Old Style" panose="02050604050505020204" pitchFamily="18" charset="0"/>
              </a:rPr>
              <a:t>, F., Richards, C., Jackson, P., </a:t>
            </a:r>
            <a:r>
              <a:rPr lang="en-GB" sz="1200" dirty="0" err="1">
                <a:latin typeface="Bookman Old Style" panose="02050604050505020204" pitchFamily="18" charset="0"/>
              </a:rPr>
              <a:t>Lafleur</a:t>
            </a:r>
            <a:r>
              <a:rPr lang="en-GB" sz="1200" dirty="0">
                <a:latin typeface="Bookman Old Style" panose="02050604050505020204" pitchFamily="18" charset="0"/>
              </a:rPr>
              <a:t>, M., Durand, A., and Doyon, J. (</a:t>
            </a:r>
            <a:r>
              <a:rPr lang="en-GB" sz="1200" dirty="0" smtClean="0">
                <a:latin typeface="Bookman Old Style" panose="02050604050505020204" pitchFamily="18" charset="0"/>
              </a:rPr>
              <a:t>2007), ‘The </a:t>
            </a:r>
            <a:r>
              <a:rPr lang="en-GB" sz="1200" dirty="0" err="1">
                <a:latin typeface="Bookman Old Style" panose="02050604050505020204" pitchFamily="18" charset="0"/>
              </a:rPr>
              <a:t>kinesthetic</a:t>
            </a:r>
            <a:r>
              <a:rPr lang="en-GB" sz="1200" dirty="0">
                <a:latin typeface="Bookman Old Style" panose="02050604050505020204" pitchFamily="18" charset="0"/>
              </a:rPr>
              <a:t> and visual imagery questionnaire (KVIQ) for assessing motor imagery in persons with physical disabilities: a reliability and construct validity study. J. Neurol. Phys. </a:t>
            </a:r>
            <a:r>
              <a:rPr lang="en-GB" sz="1200" dirty="0" err="1" smtClean="0">
                <a:latin typeface="Bookman Old Style" panose="02050604050505020204" pitchFamily="18" charset="0"/>
              </a:rPr>
              <a:t>Ther</a:t>
            </a:r>
            <a:r>
              <a:rPr lang="en-GB" sz="1200" dirty="0" smtClean="0">
                <a:latin typeface="Bookman Old Style" panose="02050604050505020204" pitchFamily="18" charset="0"/>
              </a:rPr>
              <a:t>.</a:t>
            </a:r>
          </a:p>
          <a:p>
            <a:pPr lvl="0"/>
            <a:r>
              <a:rPr lang="en-GB" sz="1200" dirty="0" smtClean="0">
                <a:latin typeface="Bookman Old Style" panose="02050604050505020204" pitchFamily="18" charset="0"/>
              </a:rPr>
              <a:t>Moran </a:t>
            </a:r>
            <a:r>
              <a:rPr lang="en-GB" sz="1200" dirty="0">
                <a:latin typeface="Bookman Old Style" panose="02050604050505020204" pitchFamily="18" charset="0"/>
              </a:rPr>
              <a:t>A, </a:t>
            </a:r>
            <a:r>
              <a:rPr lang="en-GB" sz="1200" dirty="0" err="1">
                <a:latin typeface="Bookman Old Style" panose="02050604050505020204" pitchFamily="18" charset="0"/>
              </a:rPr>
              <a:t>Guillot</a:t>
            </a:r>
            <a:r>
              <a:rPr lang="en-GB" sz="1200" dirty="0">
                <a:latin typeface="Bookman Old Style" panose="02050604050505020204" pitchFamily="18" charset="0"/>
              </a:rPr>
              <a:t> A, </a:t>
            </a:r>
            <a:r>
              <a:rPr lang="en-GB" sz="1200" dirty="0" err="1">
                <a:latin typeface="Bookman Old Style" panose="02050604050505020204" pitchFamily="18" charset="0"/>
              </a:rPr>
              <a:t>MacIntyre</a:t>
            </a:r>
            <a:r>
              <a:rPr lang="en-GB" sz="1200" dirty="0">
                <a:latin typeface="Bookman Old Style" panose="02050604050505020204" pitchFamily="18" charset="0"/>
              </a:rPr>
              <a:t> T, Collet C. </a:t>
            </a:r>
            <a:r>
              <a:rPr lang="en-GB" sz="1200" dirty="0" smtClean="0">
                <a:latin typeface="Bookman Old Style" panose="02050604050505020204" pitchFamily="18" charset="0"/>
              </a:rPr>
              <a:t>(2012) </a:t>
            </a:r>
            <a:r>
              <a:rPr lang="en-GB" sz="1200" dirty="0" err="1" smtClean="0">
                <a:latin typeface="Bookman Old Style" panose="02050604050505020204" pitchFamily="18" charset="0"/>
              </a:rPr>
              <a:t>‘Re</a:t>
            </a:r>
            <a:r>
              <a:rPr lang="en-GB" sz="1200" dirty="0" smtClean="0">
                <a:latin typeface="Bookman Old Style" panose="02050604050505020204" pitchFamily="18" charset="0"/>
              </a:rPr>
              <a:t>-imagining </a:t>
            </a:r>
            <a:r>
              <a:rPr lang="en-GB" sz="1200" dirty="0">
                <a:latin typeface="Bookman Old Style" panose="02050604050505020204" pitchFamily="18" charset="0"/>
              </a:rPr>
              <a:t>motor imagery: building bridges between cognitive neuroscience and sport psychology. Br J </a:t>
            </a:r>
            <a:r>
              <a:rPr lang="en-GB" sz="1200" dirty="0" err="1" smtClean="0">
                <a:latin typeface="Bookman Old Style" panose="02050604050505020204" pitchFamily="18" charset="0"/>
              </a:rPr>
              <a:t>Psychol</a:t>
            </a:r>
            <a:r>
              <a:rPr lang="en-GB" sz="1200" dirty="0" err="1">
                <a:latin typeface="Bookman Old Style" panose="02050604050505020204" pitchFamily="18" charset="0"/>
              </a:rPr>
              <a:t>.</a:t>
            </a:r>
            <a:r>
              <a:rPr lang="en-GB" sz="1200" dirty="0" err="1" smtClean="0">
                <a:latin typeface="Bookman Old Style" panose="02050604050505020204" pitchFamily="18" charset="0"/>
              </a:rPr>
              <a:t>Page</a:t>
            </a:r>
            <a:r>
              <a:rPr lang="en-GB" sz="1200" dirty="0">
                <a:latin typeface="Bookman Old Style" panose="02050604050505020204" pitchFamily="18" charset="0"/>
              </a:rPr>
              <a:t>, S., and Peters, H. (2014). Mental practice: applying motor PRACTICE and neuroplasticity principles to increase upper extremity function. </a:t>
            </a:r>
            <a:r>
              <a:rPr lang="en-GB" sz="1200" dirty="0" smtClean="0">
                <a:latin typeface="Bookman Old Style" panose="02050604050505020204" pitchFamily="18" charset="0"/>
              </a:rPr>
              <a:t>Stroke.</a:t>
            </a:r>
          </a:p>
          <a:p>
            <a:pPr lvl="0"/>
            <a:r>
              <a:rPr lang="en-GB" sz="1200" dirty="0" smtClean="0">
                <a:latin typeface="Bookman Old Style" panose="02050604050505020204" pitchFamily="18" charset="0"/>
              </a:rPr>
              <a:t>Randhawa</a:t>
            </a:r>
            <a:r>
              <a:rPr lang="en-GB" sz="1200" dirty="0">
                <a:latin typeface="Bookman Old Style" panose="02050604050505020204" pitchFamily="18" charset="0"/>
              </a:rPr>
              <a:t>, B., Harris, S., and Boyd, L. (2010). The </a:t>
            </a:r>
            <a:r>
              <a:rPr lang="en-GB" sz="1200" dirty="0" err="1">
                <a:latin typeface="Bookman Old Style" panose="02050604050505020204" pitchFamily="18" charset="0"/>
              </a:rPr>
              <a:t>kinesthetic</a:t>
            </a:r>
            <a:r>
              <a:rPr lang="en-GB" sz="1200" dirty="0">
                <a:latin typeface="Bookman Old Style" panose="02050604050505020204" pitchFamily="18" charset="0"/>
              </a:rPr>
              <a:t> and visual imagery questionnaire is a reliable tool for individuals with Parkinson disease. J. Neurol. Phys. </a:t>
            </a:r>
            <a:r>
              <a:rPr lang="en-GB" sz="1200" dirty="0" err="1" smtClean="0">
                <a:latin typeface="Bookman Old Style" panose="02050604050505020204" pitchFamily="18" charset="0"/>
              </a:rPr>
              <a:t>Ther</a:t>
            </a:r>
            <a:r>
              <a:rPr lang="en-GB" sz="1200" dirty="0" smtClean="0">
                <a:latin typeface="Bookman Old Style" panose="02050604050505020204" pitchFamily="18" charset="0"/>
              </a:rPr>
              <a:t>.</a:t>
            </a:r>
          </a:p>
          <a:p>
            <a:pPr lvl="0"/>
            <a:r>
              <a:rPr lang="en-GB" sz="1200" dirty="0" smtClean="0">
                <a:latin typeface="Bookman Old Style" panose="02050604050505020204" pitchFamily="18" charset="0"/>
              </a:rPr>
              <a:t>Rudd</a:t>
            </a:r>
            <a:r>
              <a:rPr lang="en-GB" sz="1200" dirty="0">
                <a:latin typeface="Bookman Old Style" panose="02050604050505020204" pitchFamily="18" charset="0"/>
              </a:rPr>
              <a:t>, A.G., Bowen, A., Young, G.R. and James, M.A</a:t>
            </a:r>
            <a:r>
              <a:rPr lang="en-GB" sz="1200" dirty="0" smtClean="0">
                <a:latin typeface="Bookman Old Style" panose="02050604050505020204" pitchFamily="18" charset="0"/>
              </a:rPr>
              <a:t>. (2017). </a:t>
            </a:r>
            <a:r>
              <a:rPr lang="en-GB" sz="1200" dirty="0">
                <a:latin typeface="Bookman Old Style" panose="02050604050505020204" pitchFamily="18" charset="0"/>
              </a:rPr>
              <a:t>The latest national clinical guideline for stroke. </a:t>
            </a:r>
            <a:r>
              <a:rPr lang="en-GB" sz="1200" i="1" dirty="0">
                <a:latin typeface="Bookman Old Style" panose="02050604050505020204" pitchFamily="18" charset="0"/>
              </a:rPr>
              <a:t>Clinical </a:t>
            </a:r>
            <a:r>
              <a:rPr lang="en-GB" sz="1200" i="1" dirty="0" smtClean="0">
                <a:latin typeface="Bookman Old Style" panose="02050604050505020204" pitchFamily="18" charset="0"/>
              </a:rPr>
              <a:t>medicine</a:t>
            </a:r>
            <a:r>
              <a:rPr lang="en-GB" sz="1200" dirty="0" smtClean="0">
                <a:latin typeface="Bookman Old Style" panose="02050604050505020204" pitchFamily="18" charset="0"/>
              </a:rPr>
              <a:t>.</a:t>
            </a:r>
          </a:p>
          <a:p>
            <a:pPr lvl="0"/>
            <a:r>
              <a:rPr lang="en-GB" sz="1200" dirty="0" err="1" smtClean="0">
                <a:latin typeface="Bookman Old Style" panose="02050604050505020204" pitchFamily="18" charset="0"/>
              </a:rPr>
              <a:t>Stockley</a:t>
            </a:r>
            <a:r>
              <a:rPr lang="en-GB" sz="1200" dirty="0">
                <a:latin typeface="Bookman Old Style" panose="02050604050505020204" pitchFamily="18" charset="0"/>
              </a:rPr>
              <a:t>, R.C., Jarvis, K., Boland, P. and Clegg, A.J</a:t>
            </a:r>
            <a:r>
              <a:rPr lang="en-GB" sz="1200" dirty="0" smtClean="0">
                <a:latin typeface="Bookman Old Style" panose="02050604050505020204" pitchFamily="18" charset="0"/>
              </a:rPr>
              <a:t>. (2021). ‘Systematic </a:t>
            </a:r>
            <a:r>
              <a:rPr lang="en-GB" sz="1200" dirty="0">
                <a:latin typeface="Bookman Old Style" panose="02050604050505020204" pitchFamily="18" charset="0"/>
              </a:rPr>
              <a:t>review and meta-analysis of the effectiveness of mental practice for the upper limb after stroke: Imagined or real benefit</a:t>
            </a:r>
            <a:r>
              <a:rPr lang="en-GB" sz="1200" dirty="0" smtClean="0">
                <a:latin typeface="Bookman Old Style" panose="02050604050505020204" pitchFamily="18" charset="0"/>
              </a:rPr>
              <a:t>?’.</a:t>
            </a:r>
            <a:r>
              <a:rPr lang="en-GB" sz="1200" dirty="0">
                <a:latin typeface="Bookman Old Style" panose="02050604050505020204" pitchFamily="18" charset="0"/>
              </a:rPr>
              <a:t> </a:t>
            </a:r>
            <a:r>
              <a:rPr lang="en-GB" sz="1200" i="1" dirty="0">
                <a:latin typeface="Bookman Old Style" panose="02050604050505020204" pitchFamily="18" charset="0"/>
              </a:rPr>
              <a:t>Archives of Physical Medicine and </a:t>
            </a:r>
            <a:r>
              <a:rPr lang="en-GB" sz="1200" i="1" dirty="0" smtClean="0">
                <a:latin typeface="Bookman Old Style" panose="02050604050505020204" pitchFamily="18" charset="0"/>
              </a:rPr>
              <a:t>Rehabilitation</a:t>
            </a:r>
            <a:r>
              <a:rPr lang="en-GB" sz="1200" dirty="0">
                <a:latin typeface="Bookman Old Style" panose="02050604050505020204" pitchFamily="18" charset="0"/>
              </a:rPr>
              <a:t>.</a:t>
            </a:r>
            <a:endParaRPr lang="en-GB" sz="1100" dirty="0">
              <a:solidFill>
                <a:schemeClr val="tx1"/>
              </a:solidFill>
              <a:latin typeface="Bookman Old Style" panose="02050604050505020204" pitchFamily="18" charset="0"/>
              <a:cs typeface="Arial" panose="020B0604020202020204" pitchFamily="34" charset="0"/>
            </a:endParaRPr>
          </a:p>
          <a:p>
            <a:endParaRPr lang="en-GB" sz="110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4801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2">
      <a:dk1>
        <a:sysClr val="windowText" lastClr="000000"/>
      </a:dk1>
      <a:lt1>
        <a:sysClr val="window" lastClr="FFFFFF"/>
      </a:lt1>
      <a:dk2>
        <a:srgbClr val="335B74"/>
      </a:dk2>
      <a:lt2>
        <a:srgbClr val="DFE3E5"/>
      </a:lt2>
      <a:accent1>
        <a:srgbClr val="0070C0"/>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F806D9B1-1B1E-460C-BDDF-A6140E0E7F2E}">
  <we:reference id="wa104051163" version="1.2.0.3" store="en-US" storeType="OMEX"/>
  <we:alternateReferences>
    <we:reference id="WA104051163" version="1.2.0.3" store="WA104051163"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Facet</Template>
  <TotalTime>1602</TotalTime>
  <Words>1176</Words>
  <Application>Microsoft Office PowerPoint</Application>
  <PresentationFormat>Widescreen</PresentationFormat>
  <Paragraphs>57</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Trebuchet MS</vt:lpstr>
      <vt:lpstr>Wingdings 3</vt:lpstr>
      <vt:lpstr>Facet</vt:lpstr>
      <vt:lpstr>PowerPoint Presentation</vt:lpstr>
      <vt:lpstr>References</vt:lpstr>
    </vt:vector>
  </TitlesOfParts>
  <Company>Newcastle Upon Tyne Hospital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Bradshaw, Rebecca</dc:creator>
  <cp:lastModifiedBy>BUTTERWORTH, Sacha (THE NEWCASTLE UPON TYNE HOSPITALS NHS FOUNDATION TRUST)</cp:lastModifiedBy>
  <cp:revision>85</cp:revision>
  <dcterms:created xsi:type="dcterms:W3CDTF">2023-02-10T13:34:26Z</dcterms:created>
  <dcterms:modified xsi:type="dcterms:W3CDTF">2024-09-20T09:51:21Z</dcterms:modified>
</cp:coreProperties>
</file>