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21"/>
  </p:notesMasterIdLst>
  <p:sldIdLst>
    <p:sldId id="2145708137" r:id="rId6"/>
    <p:sldId id="2145708133" r:id="rId7"/>
    <p:sldId id="2145708138" r:id="rId8"/>
    <p:sldId id="2145708124" r:id="rId9"/>
    <p:sldId id="2145708125" r:id="rId10"/>
    <p:sldId id="2145708120" r:id="rId11"/>
    <p:sldId id="2145708121" r:id="rId12"/>
    <p:sldId id="257" r:id="rId13"/>
    <p:sldId id="258" r:id="rId14"/>
    <p:sldId id="2145708122" r:id="rId15"/>
    <p:sldId id="2145708123" r:id="rId16"/>
    <p:sldId id="2145708128" r:id="rId17"/>
    <p:sldId id="2145708129" r:id="rId18"/>
    <p:sldId id="2145708135" r:id="rId19"/>
    <p:sldId id="2145708136" r:id="rId20"/>
  </p:sldIdLst>
  <p:sldSz cx="9753600" cy="7315200"/>
  <p:notesSz cx="6805613" cy="9944100"/>
  <p:embeddedFontLst>
    <p:embeddedFont>
      <p:font typeface="Canva Sans" panose="020B0604020202020204" charset="0"/>
      <p:regular r:id="rId22"/>
    </p:embeddedFont>
    <p:embeddedFont>
      <p:font typeface="Canva Sans Bold" panose="020B0604020202020204" charset="0"/>
      <p:regular r:id="rId23"/>
      <p:bold r:id="rId24"/>
    </p:embeddedFont>
    <p:embeddedFont>
      <p:font typeface="Public Sans" panose="020B0604020202020204" charset="0"/>
      <p:regular r:id="rId25"/>
    </p:embeddedFont>
    <p:embeddedFont>
      <p:font typeface="Public Sans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4223AE-346B-17B0-F167-9E5A39F98C26}" name="DICK, Ewan (THE NEWCASTLE UPON TYNE HOSPITALS NHS FOUNDATION TRUST)" initials="DT" userId="S::ewan.dick@nhs.net::7d89eaec-a4bd-4d5c-8551-3d86080efd52" providerId="AD"/>
  <p188:author id="{0418DCC9-D3CF-E9A6-2C99-933BE187A3A7}" name="HODGSON, Laura (THE NEWCASTLE UPON TYNE HOSPITALS NHS FOUNDATION TRUST)" initials="HT" userId="S::laura.hodgson12@nhs.net::db8383b3-2696-4846-84aa-31af448f25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CCFF"/>
    <a:srgbClr val="CCCCFF"/>
    <a:srgbClr val="BEE6DC"/>
    <a:srgbClr val="0099CC"/>
    <a:srgbClr val="F8F1E2"/>
    <a:srgbClr val="FDEADA"/>
    <a:srgbClr val="CC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FAE3A-69E7-27DE-AB14-F5BA2B4C957C}" v="36" dt="2025-04-14T13:02:53.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800" y="7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C329CD78-1C9A-432D-974F-D9EEA9259C53}" type="datetimeFigureOut">
              <a:rPr lang="en-GB" smtClean="0"/>
              <a:t>15/05/2025</a:t>
            </a:fld>
            <a:endParaRPr lang="en-GB" dirty="0"/>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F9D771A2-596C-410C-B567-44B2154901AD}" type="slidenum">
              <a:rPr lang="en-GB" smtClean="0"/>
              <a:t>‹#›</a:t>
            </a:fld>
            <a:endParaRPr lang="en-GB" dirty="0"/>
          </a:p>
        </p:txBody>
      </p:sp>
    </p:spTree>
    <p:extLst>
      <p:ext uri="{BB962C8B-B14F-4D97-AF65-F5344CB8AC3E}">
        <p14:creationId xmlns:p14="http://schemas.microsoft.com/office/powerpoint/2010/main" val="67976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1EB55-02F7-0426-1FCB-4F44BC86B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F8AC8-FE6E-CD5C-AC1F-1DD980FA6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C8D5C-1889-C7C8-FDD3-377B8AC03A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1D2618-68A9-37E3-5539-9D07BD7A1852}"/>
              </a:ext>
            </a:extLst>
          </p:cNvPr>
          <p:cNvSpPr>
            <a:spLocks noGrp="1"/>
          </p:cNvSpPr>
          <p:nvPr>
            <p:ph type="sldNum" sz="quarter" idx="5"/>
          </p:nvPr>
        </p:nvSpPr>
        <p:spPr/>
        <p:txBody>
          <a:bodyPr/>
          <a:lstStyle/>
          <a:p>
            <a:fld id="{F9D771A2-596C-410C-B567-44B2154901AD}" type="slidenum">
              <a:rPr lang="en-GB" smtClean="0"/>
              <a:t>14</a:t>
            </a:fld>
            <a:endParaRPr lang="en-GB" dirty="0"/>
          </a:p>
        </p:txBody>
      </p:sp>
    </p:spTree>
    <p:extLst>
      <p:ext uri="{BB962C8B-B14F-4D97-AF65-F5344CB8AC3E}">
        <p14:creationId xmlns:p14="http://schemas.microsoft.com/office/powerpoint/2010/main" val="320902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0472675-8ACD-9041-9970-1D1B543D7A70}"/>
              </a:ext>
            </a:extLst>
          </p:cNvPr>
          <p:cNvSpPr>
            <a:spLocks noGrp="1"/>
          </p:cNvSpPr>
          <p:nvPr>
            <p:ph type="body" sz="quarter" idx="11" hasCustomPrompt="1"/>
          </p:nvPr>
        </p:nvSpPr>
        <p:spPr>
          <a:xfrm>
            <a:off x="527051" y="2037106"/>
            <a:ext cx="3940778" cy="3400863"/>
          </a:xfrm>
          <a:prstGeom prst="rect">
            <a:avLst/>
          </a:prstGeom>
        </p:spPr>
        <p:txBody>
          <a:bodyPr/>
          <a:lstStyle>
            <a:lvl1pPr marL="171450" indent="-171450">
              <a:buClr>
                <a:srgbClr val="1E57A4"/>
              </a:buClr>
              <a:buFont typeface="Arial" panose="020B0604020202020204" pitchFamily="34" charset="0"/>
              <a:buChar char="•"/>
              <a:defRPr sz="840" b="0" i="0">
                <a:solidFill>
                  <a:schemeClr val="tx1"/>
                </a:solidFill>
                <a:latin typeface="Arial" panose="020B0604020202020204" pitchFamily="34" charset="0"/>
                <a:cs typeface="Arial" panose="020B0604020202020204" pitchFamily="34" charset="0"/>
              </a:defRPr>
            </a:lvl1pPr>
          </a:lstStyle>
          <a:p>
            <a:pPr lvl="0"/>
            <a:r>
              <a:rPr lang="en-GB"/>
              <a:t>Copy to go here</a:t>
            </a:r>
            <a:endParaRPr lang="en-US"/>
          </a:p>
        </p:txBody>
      </p:sp>
      <p:sp>
        <p:nvSpPr>
          <p:cNvPr id="3" name="Picture Placeholder 2">
            <a:extLst>
              <a:ext uri="{FF2B5EF4-FFF2-40B4-BE49-F238E27FC236}">
                <a16:creationId xmlns:a16="http://schemas.microsoft.com/office/drawing/2014/main" id="{AB1B20F3-536F-5B46-B390-7F9752DFB3E2}"/>
              </a:ext>
            </a:extLst>
          </p:cNvPr>
          <p:cNvSpPr>
            <a:spLocks noGrp="1"/>
          </p:cNvSpPr>
          <p:nvPr>
            <p:ph type="pic" sz="quarter" idx="12" hasCustomPrompt="1"/>
          </p:nvPr>
        </p:nvSpPr>
        <p:spPr>
          <a:xfrm>
            <a:off x="4745991" y="1391920"/>
            <a:ext cx="4480560" cy="4065694"/>
          </a:xfrm>
          <a:prstGeom prst="rect">
            <a:avLst/>
          </a:prstGeom>
        </p:spPr>
        <p:txBody>
          <a:bodyPr anchor="ctr"/>
          <a:lstStyle>
            <a:lvl1pPr marL="0" marR="0" indent="0" algn="ctr" defTabSz="548640" rtl="0" eaLnBrk="1" fontAlgn="auto" latinLnBrk="0" hangingPunct="1">
              <a:lnSpc>
                <a:spcPct val="90000"/>
              </a:lnSpc>
              <a:spcBef>
                <a:spcPts val="600"/>
              </a:spcBef>
              <a:spcAft>
                <a:spcPts val="0"/>
              </a:spcAft>
              <a:buClrTx/>
              <a:buSzTx/>
              <a:buFont typeface="Arial" panose="020B0604020202020204" pitchFamily="34" charset="0"/>
              <a:buNone/>
              <a:tabLst/>
              <a:defRPr sz="1080" b="0" i="0">
                <a:latin typeface="Arial" panose="020B0604020202020204" pitchFamily="34" charset="0"/>
                <a:cs typeface="Arial" panose="020B0604020202020204" pitchFamily="34" charset="0"/>
              </a:defRPr>
            </a:lvl1pPr>
          </a:lstStyle>
          <a:p>
            <a:r>
              <a:rPr lang="en-US" dirty="0"/>
              <a:t>Insert image here</a:t>
            </a:r>
          </a:p>
        </p:txBody>
      </p:sp>
      <p:sp>
        <p:nvSpPr>
          <p:cNvPr id="5" name="Text Placeholder 3">
            <a:extLst>
              <a:ext uri="{FF2B5EF4-FFF2-40B4-BE49-F238E27FC236}">
                <a16:creationId xmlns:a16="http://schemas.microsoft.com/office/drawing/2014/main" id="{BDB89762-1416-CD44-BD89-95CA8FCCF1F5}"/>
              </a:ext>
            </a:extLst>
          </p:cNvPr>
          <p:cNvSpPr>
            <a:spLocks noGrp="1"/>
          </p:cNvSpPr>
          <p:nvPr>
            <p:ph type="body" sz="quarter" idx="13" hasCustomPrompt="1"/>
          </p:nvPr>
        </p:nvSpPr>
        <p:spPr>
          <a:xfrm>
            <a:off x="526628" y="1391920"/>
            <a:ext cx="3940386" cy="509694"/>
          </a:xfrm>
          <a:prstGeom prst="rect">
            <a:avLst/>
          </a:prstGeom>
        </p:spPr>
        <p:txBody>
          <a:bodyPr/>
          <a:lstStyle>
            <a:lvl1pPr marL="0" indent="0">
              <a:buNone/>
              <a:defRPr b="1" i="0">
                <a:latin typeface="Arial" panose="020B0604020202020204" pitchFamily="34" charset="0"/>
                <a:cs typeface="Arial" panose="020B0604020202020204" pitchFamily="34" charset="0"/>
              </a:defRPr>
            </a:lvl1pPr>
          </a:lstStyle>
          <a:p>
            <a:pPr lvl="0"/>
            <a:r>
              <a:rPr lang="en-GB"/>
              <a:t>Page title</a:t>
            </a:r>
            <a:endParaRPr lang="en-US"/>
          </a:p>
        </p:txBody>
      </p:sp>
    </p:spTree>
    <p:extLst>
      <p:ext uri="{BB962C8B-B14F-4D97-AF65-F5344CB8AC3E}">
        <p14:creationId xmlns:p14="http://schemas.microsoft.com/office/powerpoint/2010/main" val="103923505"/>
      </p:ext>
    </p:extLst>
  </p:cSld>
  <p:clrMapOvr>
    <a:masterClrMapping/>
  </p:clrMapOvr>
  <p:extLst>
    <p:ext uri="{DCECCB84-F9BA-43D5-87BE-67443E8EF086}">
      <p15:sldGuideLst xmlns:p15="http://schemas.microsoft.com/office/powerpoint/2012/main">
        <p15:guide id="1" orient="horz" pos="822">
          <p15:clr>
            <a:srgbClr val="FBAE40"/>
          </p15:clr>
        </p15:guide>
        <p15:guide id="2" pos="311">
          <p15:clr>
            <a:srgbClr val="FBAE40"/>
          </p15:clr>
        </p15:guide>
        <p15:guide id="3" pos="54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0472675-8ACD-9041-9970-1D1B543D7A70}"/>
              </a:ext>
            </a:extLst>
          </p:cNvPr>
          <p:cNvSpPr>
            <a:spLocks noGrp="1"/>
          </p:cNvSpPr>
          <p:nvPr>
            <p:ph type="body" sz="quarter" idx="11" hasCustomPrompt="1"/>
          </p:nvPr>
        </p:nvSpPr>
        <p:spPr>
          <a:xfrm>
            <a:off x="527052" y="2037106"/>
            <a:ext cx="8699500" cy="3400863"/>
          </a:xfrm>
          <a:prstGeom prst="rect">
            <a:avLst/>
          </a:prstGeom>
        </p:spPr>
        <p:txBody>
          <a:bodyPr/>
          <a:lstStyle>
            <a:lvl1pPr marL="171450" indent="-171450">
              <a:buClr>
                <a:srgbClr val="1E57A4"/>
              </a:buClr>
              <a:buFont typeface="Arial" panose="020B0604020202020204" pitchFamily="34" charset="0"/>
              <a:buChar char="•"/>
              <a:defRPr sz="840" b="0" i="0">
                <a:solidFill>
                  <a:schemeClr val="tx1"/>
                </a:solidFill>
                <a:latin typeface="Arial" panose="020B0604020202020204" pitchFamily="34" charset="0"/>
                <a:cs typeface="Arial" panose="020B0604020202020204" pitchFamily="34" charset="0"/>
              </a:defRPr>
            </a:lvl1pPr>
          </a:lstStyle>
          <a:p>
            <a:pPr lvl="0"/>
            <a:r>
              <a:rPr lang="en-GB"/>
              <a:t>Copy to go here</a:t>
            </a:r>
            <a:endParaRPr lang="en-US"/>
          </a:p>
        </p:txBody>
      </p:sp>
      <p:sp>
        <p:nvSpPr>
          <p:cNvPr id="4" name="Text Placeholder 7">
            <a:extLst>
              <a:ext uri="{FF2B5EF4-FFF2-40B4-BE49-F238E27FC236}">
                <a16:creationId xmlns:a16="http://schemas.microsoft.com/office/drawing/2014/main" id="{C7564E7C-B3FE-B24D-897F-FBD38644AA86}"/>
              </a:ext>
            </a:extLst>
          </p:cNvPr>
          <p:cNvSpPr>
            <a:spLocks noGrp="1"/>
          </p:cNvSpPr>
          <p:nvPr>
            <p:ph type="body" sz="quarter" idx="10" hasCustomPrompt="1"/>
          </p:nvPr>
        </p:nvSpPr>
        <p:spPr>
          <a:xfrm>
            <a:off x="526628" y="1391920"/>
            <a:ext cx="8699500" cy="485314"/>
          </a:xfrm>
          <a:prstGeom prst="rect">
            <a:avLst/>
          </a:prstGeom>
        </p:spPr>
        <p:txBody>
          <a:bodyPr/>
          <a:lstStyle>
            <a:lvl1pPr marL="0" indent="0">
              <a:buNone/>
              <a:defRPr sz="1680" b="1" i="0">
                <a:solidFill>
                  <a:schemeClr val="tx1"/>
                </a:solidFill>
                <a:latin typeface="Arial" panose="020B0604020202020204" pitchFamily="34" charset="0"/>
                <a:cs typeface="Arial" panose="020B0604020202020204" pitchFamily="34" charset="0"/>
              </a:defRPr>
            </a:lvl1pPr>
          </a:lstStyle>
          <a:p>
            <a:pPr lvl="0"/>
            <a:r>
              <a:rPr lang="en-US"/>
              <a:t>Page title</a:t>
            </a:r>
          </a:p>
        </p:txBody>
      </p:sp>
    </p:spTree>
    <p:extLst>
      <p:ext uri="{BB962C8B-B14F-4D97-AF65-F5344CB8AC3E}">
        <p14:creationId xmlns:p14="http://schemas.microsoft.com/office/powerpoint/2010/main" val="2289131972"/>
      </p:ext>
    </p:extLst>
  </p:cSld>
  <p:clrMapOvr>
    <a:masterClrMapping/>
  </p:clrMapOvr>
  <p:extLst>
    <p:ext uri="{DCECCB84-F9BA-43D5-87BE-67443E8EF086}">
      <p15:sldGuideLst xmlns:p15="http://schemas.microsoft.com/office/powerpoint/2012/main">
        <p15:guide id="1" orient="horz" pos="822">
          <p15:clr>
            <a:srgbClr val="FBAE40"/>
          </p15:clr>
        </p15:guide>
        <p15:guide id="2" pos="311">
          <p15:clr>
            <a:srgbClr val="FBAE40"/>
          </p15:clr>
        </p15:guide>
        <p15:guide id="3" pos="544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1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8F1E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6839C2-E989-C141-BF83-3FD9722BBD7B}"/>
              </a:ext>
            </a:extLst>
          </p:cNvPr>
          <p:cNvSpPr/>
          <p:nvPr userDrawn="1"/>
        </p:nvSpPr>
        <p:spPr>
          <a:xfrm>
            <a:off x="0" y="5912285"/>
            <a:ext cx="9753600" cy="1452301"/>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dirty="0"/>
          </a:p>
        </p:txBody>
      </p:sp>
      <p:pic>
        <p:nvPicPr>
          <p:cNvPr id="6" name="Picture 5">
            <a:extLst>
              <a:ext uri="{FF2B5EF4-FFF2-40B4-BE49-F238E27FC236}">
                <a16:creationId xmlns:a16="http://schemas.microsoft.com/office/drawing/2014/main" id="{8A7A9B7A-8C77-3540-8EA7-3DDEC4B0AD5D}"/>
              </a:ext>
            </a:extLst>
          </p:cNvPr>
          <p:cNvPicPr>
            <a:picLocks noChangeAspect="1"/>
          </p:cNvPicPr>
          <p:nvPr userDrawn="1"/>
        </p:nvPicPr>
        <p:blipFill>
          <a:blip r:embed="rId4"/>
          <a:srcRect/>
          <a:stretch/>
        </p:blipFill>
        <p:spPr>
          <a:xfrm>
            <a:off x="7192047" y="394222"/>
            <a:ext cx="2203594" cy="492469"/>
          </a:xfrm>
          <a:prstGeom prst="rect">
            <a:avLst/>
          </a:prstGeom>
        </p:spPr>
      </p:pic>
      <p:pic>
        <p:nvPicPr>
          <p:cNvPr id="9" name="Picture 8">
            <a:extLst>
              <a:ext uri="{FF2B5EF4-FFF2-40B4-BE49-F238E27FC236}">
                <a16:creationId xmlns:a16="http://schemas.microsoft.com/office/drawing/2014/main" id="{9980B5BC-6068-B649-8963-A5C9EC612ABE}"/>
              </a:ext>
            </a:extLst>
          </p:cNvPr>
          <p:cNvPicPr>
            <a:picLocks noChangeAspect="1"/>
          </p:cNvPicPr>
          <p:nvPr userDrawn="1"/>
        </p:nvPicPr>
        <p:blipFill rotWithShape="1">
          <a:blip r:embed="rId5"/>
          <a:srcRect l="3330" r="43584"/>
          <a:stretch/>
        </p:blipFill>
        <p:spPr>
          <a:xfrm>
            <a:off x="0" y="6033082"/>
            <a:ext cx="9753599" cy="1210707"/>
          </a:xfrm>
          <a:prstGeom prst="rect">
            <a:avLst/>
          </a:prstGeom>
        </p:spPr>
      </p:pic>
    </p:spTree>
    <p:extLst>
      <p:ext uri="{BB962C8B-B14F-4D97-AF65-F5344CB8AC3E}">
        <p14:creationId xmlns:p14="http://schemas.microsoft.com/office/powerpoint/2010/main" val="232834849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CF3CB-8904-C2D7-022D-E5BFC87833D0}"/>
            </a:ext>
          </a:extLst>
        </p:cNvPr>
        <p:cNvGrpSpPr/>
        <p:nvPr/>
      </p:nvGrpSpPr>
      <p:grpSpPr>
        <a:xfrm>
          <a:off x="0" y="0"/>
          <a:ext cx="0" cy="0"/>
          <a:chOff x="0" y="0"/>
          <a:chExt cx="0" cy="0"/>
        </a:xfrm>
      </p:grpSpPr>
      <p:pic>
        <p:nvPicPr>
          <p:cNvPr id="32" name="Picture 31">
            <a:extLst>
              <a:ext uri="{FF2B5EF4-FFF2-40B4-BE49-F238E27FC236}">
                <a16:creationId xmlns:a16="http://schemas.microsoft.com/office/drawing/2014/main" id="{8533165D-10C2-62E2-FAC5-33D0C08856E2}"/>
              </a:ext>
            </a:extLst>
          </p:cNvPr>
          <p:cNvPicPr>
            <a:picLocks noChangeAspect="1"/>
          </p:cNvPicPr>
          <p:nvPr/>
        </p:nvPicPr>
        <p:blipFill>
          <a:blip r:embed="rId2"/>
          <a:stretch>
            <a:fillRect/>
          </a:stretch>
        </p:blipFill>
        <p:spPr>
          <a:xfrm>
            <a:off x="4466" y="6235415"/>
            <a:ext cx="9756972" cy="1106590"/>
          </a:xfrm>
          <a:prstGeom prst="rect">
            <a:avLst/>
          </a:prstGeom>
        </p:spPr>
      </p:pic>
      <p:sp>
        <p:nvSpPr>
          <p:cNvPr id="21" name="TextBox 20">
            <a:extLst>
              <a:ext uri="{FF2B5EF4-FFF2-40B4-BE49-F238E27FC236}">
                <a16:creationId xmlns:a16="http://schemas.microsoft.com/office/drawing/2014/main" id="{1526B754-3C9D-29DD-DA82-4A9B31E8A6AE}"/>
              </a:ext>
            </a:extLst>
          </p:cNvPr>
          <p:cNvSpPr txBox="1"/>
          <p:nvPr/>
        </p:nvSpPr>
        <p:spPr>
          <a:xfrm>
            <a:off x="6888724" y="1712575"/>
            <a:ext cx="2774305" cy="2492990"/>
          </a:xfrm>
          <a:prstGeom prst="rect">
            <a:avLst/>
          </a:prstGeom>
          <a:noFill/>
        </p:spPr>
        <p:txBody>
          <a:bodyPr wrap="square" lIns="91440" tIns="45720" rIns="91440" bIns="45720" anchor="t">
            <a:spAutoFit/>
          </a:bodyPr>
          <a:lstStyle/>
          <a:p>
            <a:pPr algn="just"/>
            <a:r>
              <a:rPr lang="en-GB" sz="1300" dirty="0">
                <a:latin typeface="Aptos"/>
                <a:cs typeface="Aparajita"/>
              </a:rPr>
              <a:t>The Directorate are supported by a team of admin professionals and includes a range of specialist services including Major Trauma Rehab, Community Stroke Services, Amputee Rehab, Loan Equipment, Wheelchair Services, Moving and Handling, Adult Specialist Weight Management, Chronic Fatigue, Post-Covid Rehab service, Primary Care Psychology and Tyneside Integrated Musculo-skeletal Services (TIMS).</a:t>
            </a:r>
          </a:p>
        </p:txBody>
      </p:sp>
      <p:pic>
        <p:nvPicPr>
          <p:cNvPr id="1030" name="Picture 6">
            <a:extLst>
              <a:ext uri="{FF2B5EF4-FFF2-40B4-BE49-F238E27FC236}">
                <a16:creationId xmlns:a16="http://schemas.microsoft.com/office/drawing/2014/main" id="{27901A18-B7CC-6A28-6BFB-A9F0F121B00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60" r="4629"/>
          <a:stretch/>
        </p:blipFill>
        <p:spPr bwMode="auto">
          <a:xfrm>
            <a:off x="1266800" y="-11892"/>
            <a:ext cx="1631956" cy="13576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510E07C-6828-D286-3C07-D70F6F5DAB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9823"/>
          <a:stretch/>
        </p:blipFill>
        <p:spPr bwMode="auto">
          <a:xfrm>
            <a:off x="2959754" y="0"/>
            <a:ext cx="1514551" cy="13457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Your career | Newcastle Hospitals">
            <a:extLst>
              <a:ext uri="{FF2B5EF4-FFF2-40B4-BE49-F238E27FC236}">
                <a16:creationId xmlns:a16="http://schemas.microsoft.com/office/drawing/2014/main" id="{847497DA-14F4-6AEB-0FC6-876BD5326A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021" y="4883448"/>
            <a:ext cx="1496032" cy="136437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36EEAC1D-A748-9A2B-246B-AF3946213F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5063" y="4903888"/>
            <a:ext cx="1469763" cy="133576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a:extLst>
              <a:ext uri="{FF2B5EF4-FFF2-40B4-BE49-F238E27FC236}">
                <a16:creationId xmlns:a16="http://schemas.microsoft.com/office/drawing/2014/main" id="{150D1E85-5534-CB2F-1B0A-6A6903B9DCD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24148" y="-11892"/>
            <a:ext cx="1029451" cy="135248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9DAD30B5-1DCE-DFAB-1F8F-86D750BD3AB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622" r="2724"/>
          <a:stretch/>
        </p:blipFill>
        <p:spPr bwMode="auto">
          <a:xfrm>
            <a:off x="343" y="4899271"/>
            <a:ext cx="2238419" cy="13536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3DFD836-7400-F094-5158-D98B1A66E2B0}"/>
              </a:ext>
            </a:extLst>
          </p:cNvPr>
          <p:cNvPicPr>
            <a:picLocks noChangeAspect="1"/>
          </p:cNvPicPr>
          <p:nvPr/>
        </p:nvPicPr>
        <p:blipFill>
          <a:blip r:embed="rId9"/>
          <a:stretch>
            <a:fillRect/>
          </a:stretch>
        </p:blipFill>
        <p:spPr>
          <a:xfrm>
            <a:off x="1" y="-7971"/>
            <a:ext cx="1205801" cy="1357688"/>
          </a:xfrm>
          <a:prstGeom prst="rect">
            <a:avLst/>
          </a:prstGeom>
        </p:spPr>
      </p:pic>
      <p:pic>
        <p:nvPicPr>
          <p:cNvPr id="1034" name="Picture 10">
            <a:extLst>
              <a:ext uri="{FF2B5EF4-FFF2-40B4-BE49-F238E27FC236}">
                <a16:creationId xmlns:a16="http://schemas.microsoft.com/office/drawing/2014/main" id="{3823AC26-7C49-ACF1-B61B-F1CC66B006FC}"/>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731"/>
          <a:stretch/>
        </p:blipFill>
        <p:spPr bwMode="auto">
          <a:xfrm>
            <a:off x="6100594" y="-8547"/>
            <a:ext cx="2507193" cy="13457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5BAB5BA-B03C-3FB4-ADE4-A9B8B6DB11E9}"/>
              </a:ext>
            </a:extLst>
          </p:cNvPr>
          <p:cNvPicPr>
            <a:picLocks noChangeAspect="1"/>
          </p:cNvPicPr>
          <p:nvPr/>
        </p:nvPicPr>
        <p:blipFill>
          <a:blip r:embed="rId11"/>
          <a:stretch>
            <a:fillRect/>
          </a:stretch>
        </p:blipFill>
        <p:spPr>
          <a:xfrm>
            <a:off x="2829053" y="1357687"/>
            <a:ext cx="4042958" cy="3525761"/>
          </a:xfrm>
          <a:prstGeom prst="rect">
            <a:avLst/>
          </a:prstGeom>
        </p:spPr>
      </p:pic>
      <p:sp>
        <p:nvSpPr>
          <p:cNvPr id="4" name="TextBox 3">
            <a:extLst>
              <a:ext uri="{FF2B5EF4-FFF2-40B4-BE49-F238E27FC236}">
                <a16:creationId xmlns:a16="http://schemas.microsoft.com/office/drawing/2014/main" id="{B0DEAEA6-509E-C379-8DBD-4B4C6B9C6541}"/>
              </a:ext>
            </a:extLst>
          </p:cNvPr>
          <p:cNvSpPr txBox="1"/>
          <p:nvPr/>
        </p:nvSpPr>
        <p:spPr>
          <a:xfrm>
            <a:off x="76381" y="1715090"/>
            <a:ext cx="2813089" cy="2893100"/>
          </a:xfrm>
          <a:prstGeom prst="rect">
            <a:avLst/>
          </a:prstGeom>
          <a:noFill/>
        </p:spPr>
        <p:txBody>
          <a:bodyPr wrap="square" lIns="91440" tIns="45720" rIns="91440" bIns="45720" rtlCol="0" anchor="t">
            <a:spAutoFit/>
          </a:bodyPr>
          <a:lstStyle/>
          <a:p>
            <a:pPr algn="just"/>
            <a:r>
              <a:rPr lang="en-GB" sz="1300" dirty="0">
                <a:latin typeface="Aptos" panose="020B0004020202020204" pitchFamily="34" charset="0"/>
                <a:cs typeface="Aparajita" panose="020B0502040204020203" pitchFamily="18" charset="0"/>
              </a:rPr>
              <a:t>Therapy Services Directorate is a clinical directorate that sits as part of the Clinical and Diagnostic Services Clinical Board. The Directorate has approximately 850 staff, across 6 professional departments including Nutrition &amp; Dietetics, Occupational Therapy, Physiotherapy, Podiatry, Psychology in Healthcare and Speech &amp; Language Therapy working with children, young people and adults across hospital, out-patient and community settings.</a:t>
            </a:r>
            <a:endParaRPr lang="en-GB" sz="1300" dirty="0">
              <a:ea typeface="Calibri"/>
              <a:cs typeface="Calibri"/>
            </a:endParaRPr>
          </a:p>
        </p:txBody>
      </p:sp>
      <p:pic>
        <p:nvPicPr>
          <p:cNvPr id="5" name="Picture 4">
            <a:extLst>
              <a:ext uri="{FF2B5EF4-FFF2-40B4-BE49-F238E27FC236}">
                <a16:creationId xmlns:a16="http://schemas.microsoft.com/office/drawing/2014/main" id="{B8CE517F-CE85-1C69-F606-F4FD6B0BD634}"/>
              </a:ext>
            </a:extLst>
          </p:cNvPr>
          <p:cNvPicPr>
            <a:picLocks noChangeAspect="1"/>
          </p:cNvPicPr>
          <p:nvPr/>
        </p:nvPicPr>
        <p:blipFill>
          <a:blip r:embed="rId12"/>
          <a:srcRect l="32904" t="32555" r="12189"/>
          <a:stretch/>
        </p:blipFill>
        <p:spPr>
          <a:xfrm>
            <a:off x="4553303" y="0"/>
            <a:ext cx="1468293" cy="1357688"/>
          </a:xfrm>
          <a:prstGeom prst="rect">
            <a:avLst/>
          </a:prstGeom>
        </p:spPr>
      </p:pic>
      <p:pic>
        <p:nvPicPr>
          <p:cNvPr id="7" name="Picture 6" descr="A person and person wearing badges and standing in front of a board&#10;&#10;AI-generated content may be incorrect.">
            <a:extLst>
              <a:ext uri="{FF2B5EF4-FFF2-40B4-BE49-F238E27FC236}">
                <a16:creationId xmlns:a16="http://schemas.microsoft.com/office/drawing/2014/main" id="{B694B31B-1873-7710-E8E7-A8CBD8D7E37F}"/>
              </a:ext>
            </a:extLst>
          </p:cNvPr>
          <p:cNvPicPr>
            <a:picLocks noChangeAspect="1"/>
          </p:cNvPicPr>
          <p:nvPr/>
        </p:nvPicPr>
        <p:blipFill>
          <a:blip r:embed="rId13" cstate="print">
            <a:extLst>
              <a:ext uri="{28A0092B-C50C-407E-A947-70E740481C1C}">
                <a14:useLocalDpi xmlns:a14="http://schemas.microsoft.com/office/drawing/2010/main" val="0"/>
              </a:ext>
            </a:extLst>
          </a:blip>
          <a:srcRect l="5033" t="10302"/>
          <a:stretch/>
        </p:blipFill>
        <p:spPr>
          <a:xfrm>
            <a:off x="4916992" y="4903888"/>
            <a:ext cx="1813262" cy="1347868"/>
          </a:xfrm>
          <a:prstGeom prst="rect">
            <a:avLst/>
          </a:prstGeom>
        </p:spPr>
      </p:pic>
      <p:pic>
        <p:nvPicPr>
          <p:cNvPr id="1026" name="Picture 2" descr="Dr Anu | Clinical Psychologist | Newcastle Hospitals">
            <a:extLst>
              <a:ext uri="{FF2B5EF4-FFF2-40B4-BE49-F238E27FC236}">
                <a16:creationId xmlns:a16="http://schemas.microsoft.com/office/drawing/2014/main" id="{5B7A821A-3FF4-0C95-7040-DD3EF3D4A4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72308" y="4903888"/>
            <a:ext cx="1113491" cy="13433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6D773C8B-F97B-6467-423E-8FA0F4315BB7}"/>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1119" t="13959" r="21395"/>
          <a:stretch/>
        </p:blipFill>
        <p:spPr bwMode="auto">
          <a:xfrm>
            <a:off x="8269317" y="4883448"/>
            <a:ext cx="1473462" cy="136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87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B108B78-4619-842A-C38F-616DC65E3B94}"/>
              </a:ext>
            </a:extLst>
          </p:cNvPr>
          <p:cNvSpPr/>
          <p:nvPr/>
        </p:nvSpPr>
        <p:spPr>
          <a:xfrm>
            <a:off x="146445" y="509523"/>
            <a:ext cx="7272374" cy="1162556"/>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2"/>
          <p:cNvSpPr txBox="1"/>
          <p:nvPr/>
        </p:nvSpPr>
        <p:spPr>
          <a:xfrm>
            <a:off x="231012" y="509523"/>
            <a:ext cx="7415783" cy="1792350"/>
          </a:xfrm>
          <a:prstGeom prst="rect">
            <a:avLst/>
          </a:prstGeom>
        </p:spPr>
        <p:txBody>
          <a:bodyPr wrap="square" lIns="0" tIns="0" rIns="0" bIns="0" rtlCol="0" anchor="t">
            <a:sp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Canva Sans Bold"/>
                <a:cs typeface="Canva Sans Bold"/>
                <a:sym typeface="Canva Sans Bold"/>
              </a:rPr>
              <a:t>"Movement for Change" : </a:t>
            </a:r>
            <a:r>
              <a:rPr kumimoji="0" lang="en-GB" sz="1600" b="0" i="0" u="none" strike="noStrike" kern="100" cap="none" spc="0" normalizeH="0" baseline="0" noProof="0" dirty="0">
                <a:ln>
                  <a:noFill/>
                </a:ln>
                <a:solidFill>
                  <a:prstClr val="black"/>
                </a:solidFill>
                <a:effectLst/>
                <a:uLnTx/>
                <a:uFillTx/>
                <a:latin typeface="Aptos"/>
                <a:ea typeface="Calibri"/>
                <a:cs typeface="Times New Roman"/>
              </a:rPr>
              <a:t> </a:t>
            </a:r>
            <a:endParaRPr kumimoji="0" lang="en-US" sz="1600" b="0" i="0" u="none" strike="noStrike" kern="1200" cap="none" spc="0" normalizeH="0" baseline="0" noProof="0" dirty="0">
              <a:ln>
                <a:noFill/>
              </a:ln>
              <a:solidFill>
                <a:prstClr val="black"/>
              </a:solidFill>
              <a:effectLst/>
              <a:uLnTx/>
              <a:uFillTx/>
              <a:latin typeface="Calibri"/>
              <a:ea typeface="Calibri"/>
              <a:cs typeface="+mn-cs"/>
            </a:endParaRPr>
          </a:p>
          <a:p>
            <a:pPr>
              <a:spcBef>
                <a:spcPct val="0"/>
              </a:spcBef>
              <a:defRPr/>
            </a:pPr>
            <a:r>
              <a:rPr lang="en-GB" sz="1600" kern="100" dirty="0">
                <a:solidFill>
                  <a:prstClr val="black"/>
                </a:solidFill>
                <a:latin typeface="Aptos"/>
                <a:ea typeface="Calibri"/>
                <a:cs typeface="Times New Roman"/>
              </a:rPr>
              <a:t>Improving </a:t>
            </a:r>
            <a:r>
              <a:rPr kumimoji="0" lang="en-GB" sz="1600" b="0" i="0" u="none" strike="noStrike" kern="100" cap="none" spc="0" normalizeH="0" baseline="0" noProof="0" dirty="0">
                <a:ln>
                  <a:noFill/>
                </a:ln>
                <a:solidFill>
                  <a:prstClr val="black"/>
                </a:solidFill>
                <a:effectLst/>
                <a:uLnTx/>
                <a:uFillTx/>
                <a:latin typeface="Aptos"/>
                <a:ea typeface="Calibri"/>
                <a:cs typeface="Times New Roman"/>
              </a:rPr>
              <a:t>our populations' health and care outcomes through enhanced rehabilitation, recovery and reconditioning pathways and by supporting people across the life course to participate</a:t>
            </a:r>
            <a:r>
              <a:rPr lang="en-GB" sz="1600" kern="100" dirty="0">
                <a:solidFill>
                  <a:prstClr val="black"/>
                </a:solidFill>
                <a:latin typeface="Aptos"/>
                <a:ea typeface="Calibri"/>
                <a:cs typeface="Times New Roman"/>
              </a:rPr>
              <a:t> in meaningful physical activity and live well.</a:t>
            </a:r>
            <a:endParaRPr kumimoji="0" lang="en-GB" sz="1600" b="0" i="0" u="none" strike="noStrike" kern="1200" cap="none" spc="0" normalizeH="0" baseline="0" noProof="0" dirty="0">
              <a:ln>
                <a:noFill/>
              </a:ln>
              <a:solidFill>
                <a:prstClr val="black"/>
              </a:solidFill>
              <a:effectLst/>
              <a:uLnTx/>
              <a:uFillTx/>
              <a:latin typeface="Calibri"/>
              <a:ea typeface="Calibri"/>
              <a:cs typeface="+mn-cs"/>
            </a:endParaRPr>
          </a:p>
          <a:p>
            <a:pPr marL="0" marR="0" lvl="0" indent="0" algn="l" defTabSz="914400" rtl="0" eaLnBrk="1" fontAlgn="auto" latinLnBrk="0" hangingPunct="1">
              <a:lnSpc>
                <a:spcPts val="2800"/>
              </a:lnSpc>
              <a:spcBef>
                <a:spcPct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ptos" panose="020B0004020202020204" pitchFamily="34" charset="0"/>
              <a:ea typeface="Canva Sans Bold"/>
              <a:cs typeface="Canva Sans Bold"/>
              <a:sym typeface="Canva Sans Bold"/>
            </a:endParaRPr>
          </a:p>
          <a:p>
            <a:pPr marL="0" marR="0" lvl="0" indent="0" algn="l" defTabSz="914400" rtl="0" eaLnBrk="1" fontAlgn="auto" latinLnBrk="0" hangingPunct="1">
              <a:lnSpc>
                <a:spcPts val="2800"/>
              </a:lnSpc>
              <a:spcBef>
                <a:spcPct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anva Sans Bold"/>
              <a:ea typeface="Canva Sans Bold"/>
              <a:cs typeface="Canva Sans Bold"/>
              <a:sym typeface="Canva Sans Bold"/>
            </a:endParaRPr>
          </a:p>
        </p:txBody>
      </p:sp>
      <p:pic>
        <p:nvPicPr>
          <p:cNvPr id="3" name="Picture 2">
            <a:extLst>
              <a:ext uri="{FF2B5EF4-FFF2-40B4-BE49-F238E27FC236}">
                <a16:creationId xmlns:a16="http://schemas.microsoft.com/office/drawing/2014/main" id="{7F85EBCE-11A6-C256-26C9-543A9FFEAC5A}"/>
              </a:ext>
            </a:extLst>
          </p:cNvPr>
          <p:cNvPicPr>
            <a:picLocks noChangeAspect="1"/>
          </p:cNvPicPr>
          <p:nvPr/>
        </p:nvPicPr>
        <p:blipFill>
          <a:blip r:embed="rId2"/>
          <a:stretch>
            <a:fillRect/>
          </a:stretch>
        </p:blipFill>
        <p:spPr>
          <a:xfrm>
            <a:off x="4466" y="6235415"/>
            <a:ext cx="9756972" cy="1106590"/>
          </a:xfrm>
          <a:prstGeom prst="rect">
            <a:avLst/>
          </a:prstGeom>
        </p:spPr>
      </p:pic>
      <p:sp>
        <p:nvSpPr>
          <p:cNvPr id="7" name="TextBox 6">
            <a:extLst>
              <a:ext uri="{FF2B5EF4-FFF2-40B4-BE49-F238E27FC236}">
                <a16:creationId xmlns:a16="http://schemas.microsoft.com/office/drawing/2014/main" id="{CD64ADDE-E03E-20B5-7B61-7B6B37F1EF1E}"/>
              </a:ext>
            </a:extLst>
          </p:cNvPr>
          <p:cNvSpPr txBox="1"/>
          <p:nvPr/>
        </p:nvSpPr>
        <p:spPr>
          <a:xfrm>
            <a:off x="131023" y="2211338"/>
            <a:ext cx="9174480" cy="3939284"/>
          </a:xfrm>
          <a:prstGeom prst="rect">
            <a:avLst/>
          </a:prstGeom>
          <a:noFill/>
        </p:spPr>
        <p:txBody>
          <a:bodyPr wrap="square" lIns="91440" tIns="45720" rIns="91440" bIns="45720" anchor="t">
            <a:spAutoFit/>
          </a:bodyPr>
          <a:lstStyle/>
          <a:p>
            <a:pPr marL="285750" indent="-285750" algn="just">
              <a:lnSpc>
                <a:spcPct val="150000"/>
              </a:lnSpc>
              <a:buFont typeface="Arial" panose="020B0604020202020204" pitchFamily="34" charset="0"/>
              <a:buChar char="•"/>
              <a:defRPr/>
            </a:pP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To improve health &amp; wellbeing for children, young </a:t>
            </a:r>
            <a:r>
              <a:rPr lang="en-GB" sz="1400" kern="100" dirty="0">
                <a:solidFill>
                  <a:prstClr val="black"/>
                </a:solidFill>
                <a:latin typeface="Aptos"/>
                <a:ea typeface="Calibri"/>
                <a:cs typeface="Times New Roman"/>
              </a:rPr>
              <a:t>people, adults</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a:t>
            </a:r>
            <a:r>
              <a:rPr lang="en-GB" sz="1400" kern="100" dirty="0">
                <a:solidFill>
                  <a:prstClr val="black"/>
                </a:solidFill>
                <a:latin typeface="Aptos"/>
                <a:ea typeface="Calibri"/>
                <a:cs typeface="Times New Roman"/>
              </a:rPr>
              <a:t>and older people </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by promoting and increasing meaningful, accessible and relevant </a:t>
            </a:r>
            <a:r>
              <a:rPr lang="en-GB" sz="1400" kern="100" dirty="0">
                <a:solidFill>
                  <a:prstClr val="black"/>
                </a:solidFill>
                <a:latin typeface="Aptos"/>
                <a:ea typeface="Calibri"/>
                <a:cs typeface="Times New Roman"/>
              </a:rPr>
              <a:t>physical activity</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in hospital and at home </a:t>
            </a:r>
            <a:endParaRPr kumimoji="0" lang="en-US" sz="1600" b="0" i="0" u="none" strike="noStrike" kern="1200" cap="none" spc="0" normalizeH="0" baseline="0" noProof="0" dirty="0">
              <a:ln>
                <a:noFill/>
              </a:ln>
              <a:solidFill>
                <a:prstClr val="black"/>
              </a:solidFill>
              <a:effectLst/>
              <a:uLnTx/>
              <a:uFillTx/>
              <a:latin typeface="Calibri"/>
              <a:ea typeface="Calibri"/>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To improve and expand our planned surgical and hospital pathways so that our skilled workforce can provide quality care and improve outcomes through personalised prehab and rehab interventions</a:t>
            </a:r>
            <a:endParaRPr kumimoji="0" lang="en-GB" sz="1600" b="0" i="0" u="none" strike="noStrike" kern="1200" cap="none" spc="0" normalizeH="0" baseline="0" noProof="0" dirty="0">
              <a:ln>
                <a:noFill/>
              </a:ln>
              <a:solidFill>
                <a:prstClr val="black"/>
              </a:solidFill>
              <a:effectLst/>
              <a:uLnTx/>
              <a:uFillTx/>
              <a:latin typeface="Calibri"/>
              <a:ea typeface="Calibri"/>
              <a:cs typeface="+mn-cs"/>
            </a:endParaRPr>
          </a:p>
          <a:p>
            <a:pPr marL="285750" indent="-285750" algn="just">
              <a:lnSpc>
                <a:spcPct val="150000"/>
              </a:lnSpc>
              <a:buFont typeface="Arial" panose="020B0604020202020204" pitchFamily="34" charset="0"/>
              <a:buChar char="•"/>
              <a:defRPr/>
            </a:pP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To improve and expand our emergency and urgent care pathways so that our skilled workforce can </a:t>
            </a:r>
            <a:r>
              <a:rPr lang="en-GB" sz="1400" kern="100" dirty="0">
                <a:solidFill>
                  <a:prstClr val="black"/>
                </a:solidFill>
                <a:latin typeface="Aptos"/>
                <a:ea typeface="Calibri"/>
                <a:cs typeface="Times New Roman"/>
              </a:rPr>
              <a:t>continually improve</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a:t>
            </a:r>
            <a:r>
              <a:rPr lang="en-GB" sz="1400" kern="100" dirty="0">
                <a:solidFill>
                  <a:prstClr val="black"/>
                </a:solidFill>
                <a:latin typeface="Aptos"/>
                <a:ea typeface="Calibri"/>
                <a:cs typeface="Times New Roman"/>
              </a:rPr>
              <a:t> care</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a:t>
            </a:r>
            <a:r>
              <a:rPr lang="en-GB" sz="1400" kern="100" dirty="0">
                <a:solidFill>
                  <a:prstClr val="black"/>
                </a:solidFill>
                <a:latin typeface="Aptos"/>
                <a:ea typeface="Calibri"/>
                <a:cs typeface="Times New Roman"/>
              </a:rPr>
              <a:t>and outcomes</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through personalised rehabilitation.</a:t>
            </a:r>
            <a:endParaRPr lang="en-GB" sz="1400" b="0" i="0" u="none" strike="noStrike" kern="100" cap="none" spc="0" normalizeH="0" baseline="0" noProof="0" dirty="0">
              <a:ln>
                <a:noFill/>
              </a:ln>
              <a:solidFill>
                <a:prstClr val="black"/>
              </a:solidFill>
              <a:effectLst/>
              <a:uLnTx/>
              <a:uFillTx/>
              <a:latin typeface="Aptos"/>
              <a:ea typeface="Calibri"/>
              <a:cs typeface="Times New Roman"/>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To improve and expand our community, long-term conditions, frailty, falls, cancer and palliative care pathways so that our skilled workforce </a:t>
            </a:r>
            <a:r>
              <a:rPr lang="en-GB" sz="1400" kern="100" dirty="0">
                <a:solidFill>
                  <a:prstClr val="black"/>
                </a:solidFill>
                <a:latin typeface="Aptos"/>
                <a:ea typeface="Calibri"/>
                <a:cs typeface="Times New Roman"/>
              </a:rPr>
              <a:t>can</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provide quality care and improve outcomes through personalised rehabilitation</a:t>
            </a:r>
            <a:endParaRPr lang="en-GB" sz="1400" b="0" i="0" u="none" strike="noStrike" kern="100" cap="none" spc="0" normalizeH="0" baseline="0" noProof="0" dirty="0">
              <a:ln>
                <a:noFill/>
              </a:ln>
              <a:solidFill>
                <a:prstClr val="black"/>
              </a:solidFill>
              <a:effectLst/>
              <a:uLnTx/>
              <a:uFillTx/>
              <a:latin typeface="Aptos"/>
              <a:ea typeface="Calibri"/>
              <a:cs typeface="Times New Roman"/>
            </a:endParaRPr>
          </a:p>
          <a:p>
            <a:pPr marL="285750" indent="-285750" algn="just">
              <a:lnSpc>
                <a:spcPct val="150000"/>
              </a:lnSpc>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ptos"/>
                <a:ea typeface="+mn-ea"/>
                <a:cs typeface="Times New Roman"/>
              </a:rPr>
              <a:t>To embed education for staff within Therapy Services to promote</a:t>
            </a:r>
            <a:r>
              <a:rPr lang="en-GB" sz="1400" dirty="0">
                <a:solidFill>
                  <a:prstClr val="black"/>
                </a:solidFill>
                <a:latin typeface="Aptos"/>
                <a:cs typeface="Times New Roman"/>
              </a:rPr>
              <a:t> physical activity</a:t>
            </a:r>
            <a:r>
              <a:rPr kumimoji="0" lang="en-GB" sz="1400" b="0" i="0" u="none" strike="noStrike" kern="1200" cap="none" spc="0" normalizeH="0" baseline="0" noProof="0" dirty="0">
                <a:ln>
                  <a:noFill/>
                </a:ln>
                <a:solidFill>
                  <a:prstClr val="black"/>
                </a:solidFill>
                <a:effectLst/>
                <a:uLnTx/>
                <a:uFillTx/>
                <a:latin typeface="Aptos"/>
                <a:ea typeface="+mn-ea"/>
                <a:cs typeface="Times New Roman"/>
              </a:rPr>
              <a:t> </a:t>
            </a:r>
            <a:r>
              <a:rPr lang="en-GB" sz="1400" dirty="0">
                <a:solidFill>
                  <a:prstClr val="black"/>
                </a:solidFill>
                <a:latin typeface="Aptos"/>
                <a:cs typeface="Times New Roman"/>
              </a:rPr>
              <a:t>champions </a:t>
            </a:r>
            <a:r>
              <a:rPr kumimoji="0" lang="en-GB" sz="1400" b="0" i="0" u="none" strike="noStrike" kern="1200" cap="none" spc="0" normalizeH="0" baseline="0" noProof="0" dirty="0">
                <a:ln>
                  <a:noFill/>
                </a:ln>
                <a:solidFill>
                  <a:prstClr val="black"/>
                </a:solidFill>
                <a:effectLst/>
                <a:uLnTx/>
                <a:uFillTx/>
                <a:latin typeface="Aptos"/>
                <a:ea typeface="+mn-ea"/>
                <a:cs typeface="Times New Roman"/>
              </a:rPr>
              <a:t>conversations with patients as part of routine care</a:t>
            </a:r>
            <a:endParaRPr lang="en-GB" sz="1400" b="0" i="0" u="none" strike="noStrike" kern="1200" cap="none" spc="0" normalizeH="0" baseline="0" noProof="0" dirty="0">
              <a:ln>
                <a:noFill/>
              </a:ln>
              <a:solidFill>
                <a:prstClr val="black"/>
              </a:solidFill>
              <a:effectLst/>
              <a:uLnTx/>
              <a:uFillTx/>
              <a:latin typeface="Aptos"/>
              <a:cs typeface="Times New Roman"/>
            </a:endParaRPr>
          </a:p>
          <a:p>
            <a:pPr marL="285750" indent="-285750" algn="just">
              <a:lnSpc>
                <a:spcPct val="150000"/>
              </a:lnSpc>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ptos"/>
                <a:ea typeface="+mn-ea"/>
                <a:cs typeface="Times New Roman"/>
              </a:rPr>
              <a:t>To provide education to promote</a:t>
            </a:r>
            <a:r>
              <a:rPr lang="en-GB" sz="1400" dirty="0">
                <a:solidFill>
                  <a:prstClr val="black"/>
                </a:solidFill>
                <a:latin typeface="Aptos"/>
                <a:cs typeface="Times New Roman"/>
              </a:rPr>
              <a:t> physical activity</a:t>
            </a:r>
            <a:r>
              <a:rPr kumimoji="0" lang="en-GB" sz="1400" b="0" i="0" u="none" strike="noStrike" kern="1200" cap="none" spc="0" normalizeH="0" baseline="0" noProof="0" dirty="0">
                <a:ln>
                  <a:noFill/>
                </a:ln>
                <a:solidFill>
                  <a:prstClr val="black"/>
                </a:solidFill>
                <a:effectLst/>
                <a:uLnTx/>
                <a:uFillTx/>
                <a:latin typeface="Aptos"/>
                <a:ea typeface="+mn-ea"/>
                <a:cs typeface="Times New Roman"/>
              </a:rPr>
              <a:t> as a way of preventing ill health / improving health across Newcastle</a:t>
            </a:r>
            <a:endParaRPr kumimoji="0" lang="en-GB" sz="1400" b="0" i="0" u="none" strike="noStrike" kern="1200" cap="none" spc="0" normalizeH="0" baseline="0" noProof="0" dirty="0">
              <a:ln>
                <a:noFill/>
              </a:ln>
              <a:solidFill>
                <a:prstClr val="black"/>
              </a:solidFill>
              <a:effectLst/>
              <a:uLnTx/>
              <a:uFillTx/>
              <a:latin typeface="Aptos" panose="020B0004020202020204" pitchFamily="34" charset="0"/>
              <a:ea typeface="+mn-ea"/>
              <a:cs typeface="Times New Roman"/>
            </a:endParaRPr>
          </a:p>
        </p:txBody>
      </p:sp>
      <p:sp>
        <p:nvSpPr>
          <p:cNvPr id="14" name="TextBox 2">
            <a:extLst>
              <a:ext uri="{FF2B5EF4-FFF2-40B4-BE49-F238E27FC236}">
                <a16:creationId xmlns:a16="http://schemas.microsoft.com/office/drawing/2014/main" id="{DD00CD99-95FD-B5A7-5A09-4A186D3CEDD3}"/>
              </a:ext>
            </a:extLst>
          </p:cNvPr>
          <p:cNvSpPr txBox="1"/>
          <p:nvPr/>
        </p:nvSpPr>
        <p:spPr>
          <a:xfrm>
            <a:off x="146445" y="1840907"/>
            <a:ext cx="4129238" cy="340350"/>
          </a:xfrm>
          <a:prstGeom prst="rect">
            <a:avLst/>
          </a:prstGeom>
        </p:spPr>
        <p:txBody>
          <a:bodyPr wrap="square" lIns="0" tIns="0" rIns="0" bIns="0" rtlCol="0" anchor="t">
            <a:sp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lang="en-US" b="1" dirty="0">
                <a:solidFill>
                  <a:srgbClr val="000000"/>
                </a:solidFill>
                <a:latin typeface="Aptos"/>
                <a:ea typeface="Canva Sans Bold"/>
                <a:cs typeface="Canva Sans Bold"/>
                <a:sym typeface="Canva Sans Bold"/>
              </a:rPr>
              <a:t>Aims</a:t>
            </a:r>
            <a:r>
              <a:rPr kumimoji="0" lang="en-US" sz="1800" b="1" i="0" u="none" strike="noStrike" kern="1200" cap="none" spc="0" normalizeH="0" baseline="0" noProof="0" dirty="0">
                <a:ln>
                  <a:noFill/>
                </a:ln>
                <a:solidFill>
                  <a:srgbClr val="000000"/>
                </a:solidFill>
                <a:effectLst/>
                <a:uLnTx/>
                <a:uFillTx/>
                <a:latin typeface="Aptos"/>
                <a:ea typeface="Canva Sans Bold"/>
                <a:cs typeface="Canva Sans Bold"/>
                <a:sym typeface="Canva Sans Bold"/>
              </a:rPr>
              <a:t>:</a:t>
            </a:r>
          </a:p>
        </p:txBody>
      </p:sp>
      <p:pic>
        <p:nvPicPr>
          <p:cNvPr id="5" name="Picture 4">
            <a:extLst>
              <a:ext uri="{FF2B5EF4-FFF2-40B4-BE49-F238E27FC236}">
                <a16:creationId xmlns:a16="http://schemas.microsoft.com/office/drawing/2014/main" id="{F45D96F3-5188-28D4-6DCA-CD56A1995DF5}"/>
              </a:ext>
            </a:extLst>
          </p:cNvPr>
          <p:cNvPicPr>
            <a:picLocks noChangeAspect="1"/>
          </p:cNvPicPr>
          <p:nvPr/>
        </p:nvPicPr>
        <p:blipFill>
          <a:blip r:embed="rId3"/>
          <a:stretch>
            <a:fillRect/>
          </a:stretch>
        </p:blipFill>
        <p:spPr>
          <a:xfrm>
            <a:off x="7736304" y="183413"/>
            <a:ext cx="1870851" cy="16477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09432" y="192498"/>
            <a:ext cx="4573280" cy="3360920"/>
            <a:chOff x="0" y="0"/>
            <a:chExt cx="1445446" cy="674513"/>
          </a:xfrm>
        </p:grpSpPr>
        <p:sp>
          <p:nvSpPr>
            <p:cNvPr id="3" name="Freeform 3"/>
            <p:cNvSpPr/>
            <p:nvPr/>
          </p:nvSpPr>
          <p:spPr>
            <a:xfrm>
              <a:off x="0" y="0"/>
              <a:ext cx="1445446" cy="674513"/>
            </a:xfrm>
            <a:custGeom>
              <a:avLst/>
              <a:gdLst/>
              <a:ahLst/>
              <a:cxnLst/>
              <a:rect l="l" t="t" r="r" b="b"/>
              <a:pathLst>
                <a:path w="1445446" h="674513">
                  <a:moveTo>
                    <a:pt x="1320986" y="674513"/>
                  </a:moveTo>
                  <a:lnTo>
                    <a:pt x="124460" y="674513"/>
                  </a:lnTo>
                  <a:cubicBezTo>
                    <a:pt x="55880" y="674513"/>
                    <a:pt x="0" y="618633"/>
                    <a:pt x="0" y="550053"/>
                  </a:cubicBezTo>
                  <a:lnTo>
                    <a:pt x="0" y="124460"/>
                  </a:lnTo>
                  <a:cubicBezTo>
                    <a:pt x="0" y="55880"/>
                    <a:pt x="55880" y="0"/>
                    <a:pt x="124460" y="0"/>
                  </a:cubicBezTo>
                  <a:lnTo>
                    <a:pt x="1320986" y="0"/>
                  </a:lnTo>
                  <a:cubicBezTo>
                    <a:pt x="1389566" y="0"/>
                    <a:pt x="1445446" y="55880"/>
                    <a:pt x="1445446" y="124460"/>
                  </a:cubicBezTo>
                  <a:lnTo>
                    <a:pt x="1445446" y="550053"/>
                  </a:lnTo>
                  <a:cubicBezTo>
                    <a:pt x="1445446" y="618633"/>
                    <a:pt x="1389566" y="674513"/>
                    <a:pt x="1320986" y="674513"/>
                  </a:cubicBezTo>
                  <a:close/>
                </a:path>
              </a:pathLst>
            </a:custGeom>
            <a:solidFill>
              <a:srgbClr val="00B0F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160464" y="192498"/>
            <a:ext cx="4648584" cy="3312702"/>
            <a:chOff x="0" y="0"/>
            <a:chExt cx="1469247" cy="674513"/>
          </a:xfrm>
        </p:grpSpPr>
        <p:sp>
          <p:nvSpPr>
            <p:cNvPr id="5" name="Freeform 5"/>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FFC00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6"/>
          <p:cNvSpPr txBox="1"/>
          <p:nvPr/>
        </p:nvSpPr>
        <p:spPr>
          <a:xfrm>
            <a:off x="5212172" y="192498"/>
            <a:ext cx="4370540" cy="3825663"/>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a:ea typeface="Tenor Sans"/>
                <a:cs typeface="Tenor Sans"/>
                <a:sym typeface="Tenor Sans"/>
              </a:rPr>
              <a:t>We want to work on</a:t>
            </a:r>
          </a:p>
          <a:p>
            <a:pPr marL="285750" indent="-285750">
              <a:lnSpc>
                <a:spcPts val="1960"/>
              </a:lnSpc>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Understanding what the current prehab, rehab and</a:t>
            </a:r>
            <a:r>
              <a:rPr lang="en-US" sz="1200" dirty="0">
                <a:solidFill>
                  <a:srgbClr val="000000"/>
                </a:solidFill>
                <a:latin typeface="Aptos"/>
                <a:ea typeface="Tenor Sans"/>
                <a:cs typeface="Tenor Sans"/>
              </a:rPr>
              <a:t> physical</a:t>
            </a: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 offer is currently for children, young people</a:t>
            </a:r>
            <a:r>
              <a:rPr lang="en-US" sz="1200" dirty="0">
                <a:solidFill>
                  <a:srgbClr val="000000"/>
                </a:solidFill>
                <a:latin typeface="Aptos"/>
                <a:ea typeface="Tenor Sans"/>
                <a:cs typeface="Tenor Sans"/>
              </a:rPr>
              <a:t>,</a:t>
            </a: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 </a:t>
            </a:r>
            <a:r>
              <a:rPr lang="en-US" sz="1200" dirty="0">
                <a:solidFill>
                  <a:srgbClr val="000000"/>
                </a:solidFill>
                <a:latin typeface="Aptos"/>
                <a:ea typeface="Tenor Sans"/>
                <a:cs typeface="Tenor Sans"/>
              </a:rPr>
              <a:t>adults</a:t>
            </a: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 </a:t>
            </a:r>
            <a:r>
              <a:rPr lang="en-US" sz="1200" dirty="0">
                <a:solidFill>
                  <a:srgbClr val="000000"/>
                </a:solidFill>
                <a:latin typeface="Aptos"/>
                <a:ea typeface="Tenor Sans"/>
                <a:cs typeface="Tenor Sans"/>
              </a:rPr>
              <a:t>and older people </a:t>
            </a: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across community and hospital services in the Trust</a:t>
            </a:r>
            <a:r>
              <a:rPr lang="en-US" sz="1100" dirty="0">
                <a:solidFill>
                  <a:srgbClr val="000000"/>
                </a:solidFill>
                <a:latin typeface="Aptos"/>
                <a:ea typeface="Tenor Sans"/>
                <a:cs typeface="Tenor Sans"/>
              </a:rPr>
              <a:t>’; </a:t>
            </a:r>
            <a:r>
              <a:rPr lang="en-US" sz="1200" dirty="0">
                <a:solidFill>
                  <a:srgbClr val="000000"/>
                </a:solidFill>
                <a:latin typeface="Aptos"/>
                <a:ea typeface="Tenor Sans"/>
                <a:cs typeface="Tenor Sans"/>
              </a:rPr>
              <a:t>to help us develop appropriate care pathways</a:t>
            </a:r>
          </a:p>
          <a:p>
            <a:pPr marL="285750" indent="-285750">
              <a:lnSpc>
                <a:spcPts val="1960"/>
              </a:lnSpc>
              <a:buFont typeface="Arial" panose="020B0604020202020204" pitchFamily="34" charset="0"/>
              <a:buChar char="•"/>
              <a:defRPr/>
            </a:pPr>
            <a:r>
              <a:rPr lang="en-US" sz="1200" dirty="0">
                <a:solidFill>
                  <a:srgbClr val="000000"/>
                </a:solidFill>
                <a:latin typeface="Aptos"/>
                <a:ea typeface="Tenor Sans"/>
                <a:cs typeface="Tenor Sans"/>
              </a:rPr>
              <a:t>We want to o</a:t>
            </a: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ffer Physical Activity Champion (PAC) training to all staff across Therapy Services</a:t>
            </a:r>
          </a:p>
          <a:p>
            <a:pPr marL="285750" indent="-285750">
              <a:lnSpc>
                <a:spcPts val="1960"/>
              </a:lnSpc>
              <a:buFont typeface="Arial" panose="020B0604020202020204" pitchFamily="34" charset="0"/>
              <a:buChar char="•"/>
              <a:defRPr/>
            </a:pPr>
            <a:r>
              <a:rPr lang="en-GB" sz="1200" b="0" i="0" dirty="0">
                <a:effectLst/>
                <a:latin typeface="Aptos" panose="020B0004020202020204" pitchFamily="34" charset="0"/>
              </a:rPr>
              <a:t>Improving staff awareness and recognition of frailty, sarcopenia and falls risk and therapy interventions to support ageing and living well</a:t>
            </a:r>
            <a:endParaRPr lang="en-GB" sz="1200" dirty="0">
              <a:latin typeface="Aptos" panose="020B0004020202020204" pitchFamily="34" charset="0"/>
            </a:endParaRPr>
          </a:p>
          <a:p>
            <a:pPr marL="285750" indent="-285750">
              <a:lnSpc>
                <a:spcPts val="1960"/>
              </a:lnSpc>
              <a:buFont typeface="Arial" panose="020B0604020202020204" pitchFamily="34" charset="0"/>
              <a:buChar char="•"/>
              <a:defRPr/>
            </a:pPr>
            <a:r>
              <a:rPr lang="en-GB" sz="1200" b="0" i="0" dirty="0">
                <a:solidFill>
                  <a:srgbClr val="000000"/>
                </a:solidFill>
                <a:effectLst/>
                <a:latin typeface="Aptos" panose="020B0004020202020204" pitchFamily="34" charset="0"/>
              </a:rPr>
              <a:t>Better understand the rehab needs within current service caseloads; this will help inform capacity and pathway development</a:t>
            </a:r>
            <a:endParaRPr lang="en-GB" sz="1200" b="0" i="0" dirty="0">
              <a:solidFill>
                <a:srgbClr val="242424"/>
              </a:solidFill>
              <a:effectLst/>
              <a:latin typeface="Aptos" panose="020B0004020202020204" pitchFamily="34" charset="0"/>
            </a:endParaRPr>
          </a:p>
          <a:p>
            <a:pPr marL="285750" indent="-285750">
              <a:lnSpc>
                <a:spcPts val="1960"/>
              </a:lnSpc>
              <a:buFont typeface="Arial" panose="020B0604020202020204" pitchFamily="34" charset="0"/>
              <a:buChar char="•"/>
              <a:defRPr/>
            </a:pPr>
            <a:endParaRPr lang="en-US" sz="1200" dirty="0">
              <a:solidFill>
                <a:srgbClr val="000000"/>
              </a:solidFill>
              <a:highlight>
                <a:srgbClr val="FFCCFF"/>
              </a:highlight>
              <a:latin typeface="Aptos" panose="020B0004020202020204" pitchFamily="34" charset="0"/>
              <a:ea typeface="Tenor Sans"/>
              <a:cs typeface="Tenor Sans"/>
            </a:endParaRPr>
          </a:p>
          <a:p>
            <a:pPr>
              <a:lnSpc>
                <a:spcPts val="1960"/>
              </a:lnSpc>
              <a:defRPr/>
            </a:pPr>
            <a:endParaRPr lang="en-US"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endParaRPr>
          </a:p>
        </p:txBody>
      </p:sp>
      <p:sp>
        <p:nvSpPr>
          <p:cNvPr id="7" name="TextBox 7"/>
          <p:cNvSpPr txBox="1"/>
          <p:nvPr/>
        </p:nvSpPr>
        <p:spPr>
          <a:xfrm>
            <a:off x="381000" y="194564"/>
            <a:ext cx="4354794" cy="3056221"/>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Our aspiration</a:t>
            </a: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We aim to improve the health and care of our local population by targeting physical inactivity both in and out of the hospital</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We intend to enhance the profile of </a:t>
            </a:r>
            <a:r>
              <a:rPr lang="en-US" sz="1200" dirty="0">
                <a:solidFill>
                  <a:srgbClr val="000000"/>
                </a:solidFill>
                <a:latin typeface="Aptos"/>
                <a:ea typeface="Tenor Sans"/>
                <a:cs typeface="Tenor Sans"/>
              </a:rPr>
              <a:t>physical activity</a:t>
            </a: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 as a tool to improve health and longevity by increasing knowledge within our workforce</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We intend to enhance the range of </a:t>
            </a:r>
            <a:r>
              <a:rPr lang="en-US" sz="1200" dirty="0">
                <a:solidFill>
                  <a:srgbClr val="000000"/>
                </a:solidFill>
                <a:latin typeface="Aptos"/>
                <a:ea typeface="Tenor Sans"/>
                <a:cs typeface="Tenor Sans"/>
              </a:rPr>
              <a:t>physical activity</a:t>
            </a: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 options available to patients across the Trust and encourage engagement with meaningful PA regardless of age or condition</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Aptos" panose="020B0004020202020204" pitchFamily="34" charset="0"/>
              </a:rPr>
              <a:t>We intend to support the education and practice development of staff to deliver frailty-aware care</a:t>
            </a:r>
            <a:r>
              <a:rPr lang="en-GB" sz="1200" b="0" i="0" dirty="0">
                <a:solidFill>
                  <a:srgbClr val="FF0000"/>
                </a:solidFill>
                <a:effectLst/>
                <a:latin typeface="Aptos" panose="020B0004020202020204" pitchFamily="34" charset="0"/>
              </a:rPr>
              <a:t> </a:t>
            </a:r>
            <a:r>
              <a:rPr lang="en-GB" sz="1200" b="0" i="0" dirty="0">
                <a:effectLst/>
                <a:latin typeface="Aptos" panose="020B0004020202020204" pitchFamily="34" charset="0"/>
              </a:rPr>
              <a:t>and falls</a:t>
            </a:r>
            <a:endParaRPr kumimoji="0" lang="en-US" sz="1200" b="0" i="0" u="none" strike="noStrike" kern="1200" cap="none" spc="0" normalizeH="0" baseline="0" noProof="0" dirty="0">
              <a:ln>
                <a:noFill/>
              </a:ln>
              <a:effectLst/>
              <a:uLnTx/>
              <a:uFillTx/>
              <a:latin typeface="Aptos"/>
              <a:ea typeface="Tenor Sans"/>
              <a:cs typeface="Tenor Sans"/>
            </a:endParaRPr>
          </a:p>
        </p:txBody>
      </p:sp>
      <p:grpSp>
        <p:nvGrpSpPr>
          <p:cNvPr id="8" name="Group 8"/>
          <p:cNvGrpSpPr/>
          <p:nvPr/>
        </p:nvGrpSpPr>
        <p:grpSpPr>
          <a:xfrm>
            <a:off x="4934128" y="3780925"/>
            <a:ext cx="4648584" cy="3319882"/>
            <a:chOff x="0" y="0"/>
            <a:chExt cx="1469247" cy="674513"/>
          </a:xfrm>
        </p:grpSpPr>
        <p:sp>
          <p:nvSpPr>
            <p:cNvPr id="9" name="Freeform 9"/>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FFFF00">
                <a:alpha val="69804"/>
              </a:srgbClr>
            </a:solidFill>
          </p:spPr>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Calibri"/>
              </a:endParaRPr>
            </a:p>
          </p:txBody>
        </p:sp>
      </p:grpSp>
      <p:grpSp>
        <p:nvGrpSpPr>
          <p:cNvPr id="10" name="Group 10"/>
          <p:cNvGrpSpPr/>
          <p:nvPr/>
        </p:nvGrpSpPr>
        <p:grpSpPr>
          <a:xfrm>
            <a:off x="158853" y="3780925"/>
            <a:ext cx="4648584" cy="3312701"/>
            <a:chOff x="0" y="0"/>
            <a:chExt cx="1469247" cy="674513"/>
          </a:xfrm>
        </p:grpSpPr>
        <p:sp>
          <p:nvSpPr>
            <p:cNvPr id="11" name="Freeform 11"/>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92D05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TextBox 12"/>
          <p:cNvSpPr txBox="1"/>
          <p:nvPr/>
        </p:nvSpPr>
        <p:spPr>
          <a:xfrm>
            <a:off x="381000" y="3877942"/>
            <a:ext cx="4067542" cy="3063403"/>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a:ea typeface="Tenor Sans"/>
                <a:cs typeface="Tenor Sans"/>
                <a:sym typeface="Tenor Sans"/>
              </a:rPr>
              <a:t>Who is involved and who are the stakeholders?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Therapy Services staff </a:t>
            </a:r>
            <a:endParaRPr lang="en-US" sz="1200" b="0" i="0" u="none" strike="noStrike" kern="1200" cap="none" spc="0" normalizeH="0" baseline="0" noProof="0" dirty="0">
              <a:ln>
                <a:noFill/>
              </a:ln>
              <a:solidFill>
                <a:srgbClr val="000000"/>
              </a:solidFill>
              <a:effectLst/>
              <a:uLnTx/>
              <a:uFillTx/>
              <a:latin typeface="Aptos"/>
              <a:ea typeface="Tenor Sans"/>
              <a:cs typeface="Tenor San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Staff from across all clinical boards</a:t>
            </a:r>
            <a:endParaRPr lang="en-US" sz="1200" b="0" i="0" u="none" strike="noStrike" kern="1200" cap="none" spc="0" normalizeH="0" baseline="0" noProof="0" dirty="0">
              <a:ln>
                <a:noFill/>
              </a:ln>
              <a:solidFill>
                <a:srgbClr val="000000"/>
              </a:solidFill>
              <a:effectLst/>
              <a:uLnTx/>
              <a:uFillTx/>
              <a:latin typeface="Aptos"/>
              <a:ea typeface="Tenor Sans"/>
              <a:cs typeface="Tenor San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Social prescribers  </a:t>
            </a:r>
            <a:endParaRPr lang="en-US" sz="1200" b="0" i="0" u="none" strike="noStrike" kern="1200" cap="none" spc="0" normalizeH="0" baseline="0" noProof="0" dirty="0">
              <a:ln>
                <a:noFill/>
              </a:ln>
              <a:solidFill>
                <a:srgbClr val="000000"/>
              </a:solidFill>
              <a:effectLst/>
              <a:uLnTx/>
              <a:uFillTx/>
              <a:latin typeface="Aptos"/>
              <a:ea typeface="Tenor Sans"/>
              <a:cs typeface="Tenor San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North East Physical Activity Partnership (RISE)</a:t>
            </a:r>
            <a:endParaRPr kumimoji="0" lang="en-US" sz="1200" b="0" i="0" u="none" strike="noStrike" kern="1200" cap="none" spc="0" normalizeH="0" baseline="0" noProof="0" dirty="0">
              <a:ln>
                <a:noFill/>
              </a:ln>
              <a:solidFill>
                <a:srgbClr val="000000"/>
              </a:solidFill>
              <a:effectLst/>
              <a:uLnTx/>
              <a:uFillTx/>
              <a:latin typeface="Calibri"/>
              <a:ea typeface="+mn-ea"/>
              <a:cs typeface="Calibri"/>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mn-ea"/>
                <a:cs typeface="+mn-cs"/>
              </a:rPr>
              <a:t>Community Partners (e.g. Healthworks, GLL)</a:t>
            </a:r>
            <a:endParaRPr lang="en-US" sz="1200" b="0" i="0" u="none" strike="noStrike" kern="1200" cap="none" spc="0" normalizeH="0" baseline="0" noProof="0" dirty="0">
              <a:ln>
                <a:noFill/>
              </a:ln>
              <a:solidFill>
                <a:srgbClr val="000000"/>
              </a:solidFill>
              <a:effectLst/>
              <a:uLnTx/>
              <a:uFillTx/>
              <a:latin typeface="Aptos"/>
              <a:ea typeface="Tenor Sans"/>
              <a:cs typeface="Tenor San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Newcastle United Foundation</a:t>
            </a:r>
            <a:endParaRPr lang="en-US" sz="1200" b="0" i="0" u="none" strike="noStrike" kern="1200" cap="none" spc="0" normalizeH="0" baseline="0" noProof="0" dirty="0">
              <a:ln>
                <a:noFill/>
              </a:ln>
              <a:solidFill>
                <a:srgbClr val="000000"/>
              </a:solidFill>
              <a:effectLst/>
              <a:uLnTx/>
              <a:uFillTx/>
              <a:latin typeface="Aptos"/>
              <a:ea typeface="Tenor Sans"/>
              <a:cs typeface="Tenor San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National PAC team</a:t>
            </a:r>
            <a:endParaRPr lang="en-US" sz="1200" b="0" i="0" u="none" strike="noStrike" kern="1200" cap="none" spc="0" normalizeH="0" baseline="0" noProof="0" dirty="0">
              <a:ln>
                <a:noFill/>
              </a:ln>
              <a:solidFill>
                <a:srgbClr val="000000"/>
              </a:solidFill>
              <a:effectLst/>
              <a:uLnTx/>
              <a:uFillTx/>
              <a:latin typeface="Aptos"/>
              <a:ea typeface="Tenor Sans"/>
              <a:cs typeface="Tenor San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Newcastle City Council</a:t>
            </a:r>
            <a:endParaRPr lang="en-US" sz="1200" b="0" i="0" u="none" strike="noStrike" kern="1200" cap="none" spc="0" normalizeH="0" baseline="0" noProof="0" dirty="0">
              <a:ln>
                <a:noFill/>
              </a:ln>
              <a:solidFill>
                <a:srgbClr val="000000"/>
              </a:solidFill>
              <a:effectLst/>
              <a:uLnTx/>
              <a:uFillTx/>
              <a:latin typeface="Aptos"/>
              <a:ea typeface="Tenor Sans"/>
              <a:cs typeface="Tenor Sans"/>
            </a:endParaRPr>
          </a:p>
          <a:p>
            <a:pPr marL="285750" indent="-285750">
              <a:lnSpc>
                <a:spcPts val="1960"/>
              </a:lnSpc>
              <a:buFont typeface="Arial" panose="020B0604020202020204" pitchFamily="34" charset="0"/>
              <a:buChar char="•"/>
              <a:defRPr/>
            </a:pPr>
            <a:r>
              <a:rPr lang="en-US" sz="1200" dirty="0">
                <a:solidFill>
                  <a:srgbClr val="000000"/>
                </a:solidFill>
                <a:latin typeface="Aptos"/>
                <a:ea typeface="Tenor Sans"/>
                <a:cs typeface="Tenor Sans"/>
              </a:rPr>
              <a:t>Newcastle Hospitals Charity</a:t>
            </a:r>
          </a:p>
          <a:p>
            <a:pPr marL="285750" indent="-285750">
              <a:lnSpc>
                <a:spcPts val="1960"/>
              </a:lnSpc>
              <a:buFont typeface="Arial" panose="020B0604020202020204" pitchFamily="34" charset="0"/>
              <a:buChar char="•"/>
              <a:defRPr/>
            </a:pPr>
            <a:r>
              <a:rPr lang="en-US" sz="1200" b="0" i="0" u="none" strike="noStrike" kern="1200" cap="none" spc="0" normalizeH="0" baseline="0" noProof="0" dirty="0">
                <a:ln>
                  <a:noFill/>
                </a:ln>
                <a:solidFill>
                  <a:srgbClr val="000000"/>
                </a:solidFill>
                <a:effectLst/>
                <a:uLnTx/>
                <a:uFillTx/>
                <a:latin typeface="Aptos"/>
                <a:ea typeface="Tenor Sans"/>
                <a:cs typeface="Tenor Sans"/>
              </a:rPr>
              <a:t>Regional Frailty partners</a:t>
            </a:r>
          </a:p>
          <a:p>
            <a:pPr>
              <a:lnSpc>
                <a:spcPts val="1960"/>
              </a:lnSpc>
              <a:defRPr/>
            </a:pPr>
            <a:endParaRPr lang="en-US" sz="1400" dirty="0">
              <a:solidFill>
                <a:srgbClr val="000000"/>
              </a:solidFill>
              <a:latin typeface="Aptos"/>
              <a:ea typeface="Tenor Sans"/>
              <a:cs typeface="Tenor Sans"/>
            </a:endParaRPr>
          </a:p>
        </p:txBody>
      </p:sp>
      <p:sp>
        <p:nvSpPr>
          <p:cNvPr id="17" name="TextBox 17"/>
          <p:cNvSpPr txBox="1"/>
          <p:nvPr/>
        </p:nvSpPr>
        <p:spPr>
          <a:xfrm>
            <a:off x="5085186" y="3899543"/>
            <a:ext cx="4509561" cy="3319883"/>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What will tell us if we are making progress?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Increased number of staff trained in </a:t>
            </a:r>
            <a:r>
              <a:rPr lang="en-US" sz="1200" dirty="0">
                <a:solidFill>
                  <a:srgbClr val="000000"/>
                </a:solidFill>
                <a:latin typeface="Aptos"/>
                <a:ea typeface="Tenor Sans"/>
                <a:cs typeface="Tenor Sans"/>
              </a:rPr>
              <a:t>physical activity</a:t>
            </a: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 conversations (PAC)</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A Physical Activity </a:t>
            </a:r>
            <a:r>
              <a:rPr lang="en-US" sz="1200" dirty="0">
                <a:solidFill>
                  <a:srgbClr val="000000"/>
                </a:solidFill>
                <a:latin typeface="Aptos"/>
                <a:ea typeface="Tenor Sans"/>
                <a:cs typeface="Tenor Sans"/>
              </a:rPr>
              <a:t>C</a:t>
            </a: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hampions network for the Trust and with other stakeholders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Expansion of interventions / services targeting PA both in and out of hospital</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a:ea typeface="Tenor Sans"/>
                <a:cs typeface="Tenor Sans"/>
              </a:rPr>
              <a:t>Clearly mapped out structure of current and potential PA provision across Newcastle</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Aptos" panose="020B0004020202020204" pitchFamily="34" charset="0"/>
              </a:rPr>
              <a:t>Increased numbers of staff trained in Delivering Frailty-Aware Care</a:t>
            </a:r>
            <a:endParaRPr lang="en-GB" sz="1200" dirty="0">
              <a:solidFill>
                <a:srgbClr val="242424"/>
              </a:solidFill>
              <a:latin typeface="Aptos" panose="020B0004020202020204" pitchFamily="34" charset="0"/>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lang="en-GB" sz="1200" b="0" i="0" dirty="0">
                <a:solidFill>
                  <a:srgbClr val="000000"/>
                </a:solidFill>
                <a:effectLst/>
                <a:latin typeface="Aptos" panose="020B0004020202020204" pitchFamily="34" charset="0"/>
              </a:rPr>
              <a:t>Improved documentation of frailty/sarcopenia/falls risk in EPR</a:t>
            </a:r>
            <a:endParaRPr lang="en-GB" sz="1200" b="0" i="0" dirty="0">
              <a:solidFill>
                <a:srgbClr val="242424"/>
              </a:solidFill>
              <a:effectLst/>
              <a:latin typeface="Aptos" panose="020B0004020202020204" pitchFamily="34" charset="0"/>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ptos"/>
              <a:ea typeface="Tenor Sans"/>
              <a:cs typeface="Tenor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B108B78-4619-842A-C38F-616DC65E3B94}"/>
              </a:ext>
            </a:extLst>
          </p:cNvPr>
          <p:cNvSpPr/>
          <p:nvPr/>
        </p:nvSpPr>
        <p:spPr>
          <a:xfrm>
            <a:off x="228600" y="734769"/>
            <a:ext cx="6897757" cy="942576"/>
          </a:xfrm>
          <a:prstGeom prst="rect">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2"/>
          <p:cNvSpPr txBox="1"/>
          <p:nvPr/>
        </p:nvSpPr>
        <p:spPr>
          <a:xfrm>
            <a:off x="297580" y="794635"/>
            <a:ext cx="6759795" cy="738664"/>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Canva Sans Bold"/>
                <a:cs typeface="Canva Sans Bold"/>
                <a:sym typeface="Canva Sans Bold"/>
              </a:rPr>
              <a:t>Therapy Services </a:t>
            </a:r>
            <a:r>
              <a:rPr lang="en-US" sz="1600" b="1" dirty="0">
                <a:solidFill>
                  <a:srgbClr val="000000"/>
                </a:solidFill>
                <a:latin typeface="Aptos"/>
                <a:ea typeface="Canva Sans Bold"/>
                <a:cs typeface="Canva Sans Bold"/>
                <a:sym typeface="Canva Sans Bold"/>
              </a:rPr>
              <a:t>in our Community</a:t>
            </a:r>
            <a:r>
              <a:rPr kumimoji="0" lang="en-US" sz="1600" b="1" i="0" u="none" strike="noStrike" kern="1200" cap="none" spc="0" normalizeH="0" baseline="0" noProof="0" dirty="0">
                <a:ln>
                  <a:noFill/>
                </a:ln>
                <a:solidFill>
                  <a:srgbClr val="000000"/>
                </a:solidFill>
                <a:effectLst/>
                <a:uLnTx/>
                <a:uFillTx/>
                <a:latin typeface="Aptos"/>
                <a:ea typeface="Canva Sans Bold"/>
                <a:cs typeface="Canva Sans Bold"/>
                <a:sym typeface="Canva Sans Bold"/>
              </a:rPr>
              <a:t>: </a:t>
            </a:r>
          </a:p>
          <a:p>
            <a:pPr>
              <a:defRPr/>
            </a:pPr>
            <a:r>
              <a:rPr lang="en-US" sz="1600" dirty="0">
                <a:solidFill>
                  <a:srgbClr val="000000"/>
                </a:solidFill>
                <a:latin typeface="Aptos"/>
                <a:ea typeface="Canva Sans Bold"/>
                <a:cs typeface="Canva Sans Bold"/>
              </a:rPr>
              <a:t>Developing and delivering collaborative specialist, proactive and preventative pathways across care settings and in our communities</a:t>
            </a:r>
            <a:endParaRPr lang="en-US" sz="1600" i="0" u="none" strike="noStrike" kern="1200" cap="none" spc="0" normalizeH="0" baseline="0" noProof="0" dirty="0">
              <a:ln>
                <a:noFill/>
              </a:ln>
              <a:solidFill>
                <a:srgbClr val="000000"/>
              </a:solidFill>
              <a:effectLst/>
              <a:uLnTx/>
              <a:uFillTx/>
              <a:latin typeface="Aptos" panose="020B0004020202020204" pitchFamily="34" charset="0"/>
              <a:ea typeface="Canva Sans Bold"/>
              <a:cs typeface="Canva Sans Bold"/>
            </a:endParaRPr>
          </a:p>
        </p:txBody>
      </p:sp>
      <p:pic>
        <p:nvPicPr>
          <p:cNvPr id="3" name="Picture 2">
            <a:extLst>
              <a:ext uri="{FF2B5EF4-FFF2-40B4-BE49-F238E27FC236}">
                <a16:creationId xmlns:a16="http://schemas.microsoft.com/office/drawing/2014/main" id="{7F85EBCE-11A6-C256-26C9-543A9FFEAC5A}"/>
              </a:ext>
            </a:extLst>
          </p:cNvPr>
          <p:cNvPicPr>
            <a:picLocks noChangeAspect="1"/>
          </p:cNvPicPr>
          <p:nvPr/>
        </p:nvPicPr>
        <p:blipFill>
          <a:blip r:embed="rId2"/>
          <a:stretch>
            <a:fillRect/>
          </a:stretch>
        </p:blipFill>
        <p:spPr>
          <a:xfrm>
            <a:off x="4466" y="6235415"/>
            <a:ext cx="9756972" cy="1106590"/>
          </a:xfrm>
          <a:prstGeom prst="rect">
            <a:avLst/>
          </a:prstGeom>
        </p:spPr>
      </p:pic>
      <p:sp>
        <p:nvSpPr>
          <p:cNvPr id="7" name="TextBox 6">
            <a:extLst>
              <a:ext uri="{FF2B5EF4-FFF2-40B4-BE49-F238E27FC236}">
                <a16:creationId xmlns:a16="http://schemas.microsoft.com/office/drawing/2014/main" id="{CD64ADDE-E03E-20B5-7B61-7B6B37F1EF1E}"/>
              </a:ext>
            </a:extLst>
          </p:cNvPr>
          <p:cNvSpPr txBox="1"/>
          <p:nvPr/>
        </p:nvSpPr>
        <p:spPr>
          <a:xfrm>
            <a:off x="228601" y="2617322"/>
            <a:ext cx="9146512" cy="2646622"/>
          </a:xfrm>
          <a:prstGeom prst="rect">
            <a:avLst/>
          </a:prstGeom>
          <a:noFill/>
        </p:spPr>
        <p:txBody>
          <a:bodyPr wrap="square" lIns="91440" tIns="45720" rIns="91440" bIns="45720" anchor="t">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a:rPr>
              <a:t>To </a:t>
            </a:r>
            <a:r>
              <a:rPr lang="en-GB" sz="1400" dirty="0">
                <a:solidFill>
                  <a:prstClr val="black"/>
                </a:solidFill>
                <a:latin typeface="Aptos"/>
              </a:rPr>
              <a:t>w</a:t>
            </a:r>
            <a:r>
              <a:rPr kumimoji="0" lang="en-GB" sz="1400" b="0" i="0" u="none" strike="noStrike" kern="1200" cap="none" spc="0" normalizeH="0" baseline="0" noProof="0" dirty="0">
                <a:ln>
                  <a:noFill/>
                </a:ln>
                <a:solidFill>
                  <a:prstClr val="black"/>
                </a:solidFill>
                <a:effectLst/>
                <a:uLnTx/>
                <a:uFillTx/>
                <a:latin typeface="Aptos"/>
              </a:rPr>
              <a:t>ork in partnership with Clinical </a:t>
            </a:r>
            <a:r>
              <a:rPr lang="en-GB" sz="1400" dirty="0">
                <a:solidFill>
                  <a:prstClr val="black"/>
                </a:solidFill>
                <a:latin typeface="Aptos"/>
              </a:rPr>
              <a:t>Boards</a:t>
            </a:r>
            <a:r>
              <a:rPr kumimoji="0" lang="en-GB" sz="1400" b="0" i="0" u="none" strike="noStrike" kern="1200" cap="none" spc="0" normalizeH="0" baseline="0" noProof="0" dirty="0">
                <a:ln>
                  <a:noFill/>
                </a:ln>
                <a:solidFill>
                  <a:prstClr val="black"/>
                </a:solidFill>
                <a:effectLst/>
                <a:uLnTx/>
                <a:uFillTx/>
                <a:latin typeface="Aptos"/>
              </a:rPr>
              <a:t>, Social Care, Primary Care and 3</a:t>
            </a:r>
            <a:r>
              <a:rPr kumimoji="0" lang="en-GB" sz="1400" b="0" i="0" u="none" strike="noStrike" kern="1200" cap="none" spc="0" normalizeH="0" baseline="30000" noProof="0" dirty="0">
                <a:ln>
                  <a:noFill/>
                </a:ln>
                <a:solidFill>
                  <a:prstClr val="black"/>
                </a:solidFill>
                <a:effectLst/>
                <a:uLnTx/>
                <a:uFillTx/>
                <a:latin typeface="Aptos"/>
              </a:rPr>
              <a:t>rd</a:t>
            </a:r>
            <a:r>
              <a:rPr kumimoji="0" lang="en-GB" sz="1400" b="0" i="0" u="none" strike="noStrike" kern="1200" cap="none" spc="0" normalizeH="0" baseline="0" noProof="0" dirty="0">
                <a:ln>
                  <a:noFill/>
                </a:ln>
                <a:solidFill>
                  <a:prstClr val="black"/>
                </a:solidFill>
                <a:effectLst/>
                <a:uLnTx/>
                <a:uFillTx/>
                <a:latin typeface="Aptos"/>
              </a:rPr>
              <a:t> sector stakeholders to develop and deliver services together in local communities</a:t>
            </a:r>
            <a:endParaRPr lang="en-GB" sz="1400" b="0" i="0" u="none" strike="noStrike" kern="1200" cap="none" spc="0" normalizeH="0" baseline="0" noProof="0" dirty="0">
              <a:ln>
                <a:noFill/>
              </a:ln>
              <a:solidFill>
                <a:prstClr val="black"/>
              </a:solidFill>
              <a:effectLst/>
              <a:uLnTx/>
              <a:uFillTx/>
              <a:latin typeface="Aptos"/>
            </a:endParaRPr>
          </a:p>
          <a:p>
            <a:pPr marL="285750" indent="-285750" algn="just">
              <a:lnSpc>
                <a:spcPct val="150000"/>
              </a:lnSpc>
              <a:buFont typeface="Arial" panose="020B0604020202020204" pitchFamily="34" charset="0"/>
              <a:buChar char="•"/>
            </a:pPr>
            <a:r>
              <a:rPr lang="en-GB" sz="1400" dirty="0">
                <a:latin typeface="Aptos"/>
              </a:rPr>
              <a:t>To develop and expand capacity in our specialist pathways including Frailty and Cancer pathways so that our skilled workforce can provide optimum care</a:t>
            </a:r>
            <a:endParaRPr kumimoji="0" lang="en-GB" sz="1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a:rPr>
              <a:t>To </a:t>
            </a:r>
            <a:r>
              <a:rPr lang="en-GB" sz="1400" dirty="0">
                <a:solidFill>
                  <a:prstClr val="black"/>
                </a:solidFill>
                <a:latin typeface="Aptos"/>
              </a:rPr>
              <a:t>d</a:t>
            </a:r>
            <a:r>
              <a:rPr kumimoji="0" lang="en-GB" sz="1400" b="0" i="0" u="none" strike="noStrike" kern="1200" cap="none" spc="0" normalizeH="0" baseline="0" noProof="0" dirty="0">
                <a:ln>
                  <a:noFill/>
                </a:ln>
                <a:solidFill>
                  <a:prstClr val="black"/>
                </a:solidFill>
                <a:effectLst/>
                <a:uLnTx/>
                <a:uFillTx/>
                <a:latin typeface="Aptos"/>
              </a:rPr>
              <a:t>evelop and expand proactive and preventative community-delivered services </a:t>
            </a:r>
            <a:endParaRPr lang="en-GB" sz="1400" b="0" i="0" u="none" strike="noStrike" kern="1200" cap="none" spc="0" normalizeH="0" baseline="0" noProof="0" dirty="0">
              <a:ln>
                <a:noFill/>
              </a:ln>
              <a:solidFill>
                <a:prstClr val="black"/>
              </a:solidFill>
              <a:effectLst/>
              <a:uLnTx/>
              <a:uFillTx/>
              <a:latin typeface="Aptos"/>
            </a:endParaRPr>
          </a:p>
          <a:p>
            <a:pPr marL="285750" marR="0" lvl="0" indent="-285750" algn="just" defTabSz="914400" rtl="0" eaLnBrk="1" fontAlgn="auto" latinLnBrk="0" hangingPunct="1">
              <a:lnSpc>
                <a:spcPct val="150000"/>
              </a:lnSpc>
              <a:spcBef>
                <a:spcPts val="0"/>
              </a:spcBef>
              <a:spcAft>
                <a:spcPts val="800"/>
              </a:spcAft>
              <a:buClrTx/>
              <a:buSzTx/>
              <a:buFont typeface="Arial" panose="020B0604020202020204" pitchFamily="34" charset="0"/>
              <a:buChar char="•"/>
              <a:tabLst/>
              <a:defRPr/>
            </a:pP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To </a:t>
            </a:r>
            <a:r>
              <a:rPr lang="en-GB" sz="1400" kern="100" dirty="0">
                <a:solidFill>
                  <a:prstClr val="black"/>
                </a:solidFill>
                <a:latin typeface="Aptos"/>
                <a:ea typeface="Calibri"/>
                <a:cs typeface="Times New Roman"/>
              </a:rPr>
              <a:t>s</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upport the “Movement for Change” ambition to: Improve and expand our community, long-term conditions, falls, frailty &amp; sarcopenia, cancer and palliative care rehab skilled workforce to provide quality care and improve outcomes</a:t>
            </a:r>
            <a:endParaRPr lang="en-GB" sz="1400" b="0" i="0" u="none" strike="noStrike" kern="100" cap="none" spc="0" normalizeH="0" baseline="0" noProof="0" dirty="0">
              <a:ln>
                <a:noFill/>
              </a:ln>
              <a:solidFill>
                <a:prstClr val="black"/>
              </a:solidFill>
              <a:effectLst/>
              <a:uLnTx/>
              <a:uFillTx/>
              <a:latin typeface="Aptos"/>
              <a:ea typeface="Calibri"/>
              <a:cs typeface="Times New Roman"/>
            </a:endParaRPr>
          </a:p>
        </p:txBody>
      </p:sp>
      <p:sp>
        <p:nvSpPr>
          <p:cNvPr id="14" name="TextBox 2">
            <a:extLst>
              <a:ext uri="{FF2B5EF4-FFF2-40B4-BE49-F238E27FC236}">
                <a16:creationId xmlns:a16="http://schemas.microsoft.com/office/drawing/2014/main" id="{DD00CD99-95FD-B5A7-5A09-4A186D3CEDD3}"/>
              </a:ext>
            </a:extLst>
          </p:cNvPr>
          <p:cNvSpPr txBox="1"/>
          <p:nvPr/>
        </p:nvSpPr>
        <p:spPr>
          <a:xfrm>
            <a:off x="366562" y="2127917"/>
            <a:ext cx="4129238" cy="340350"/>
          </a:xfrm>
          <a:prstGeom prst="rect">
            <a:avLst/>
          </a:prstGeom>
        </p:spPr>
        <p:txBody>
          <a:bodyPr wrap="square" lIns="0" tIns="0" rIns="0" bIns="0" rtlCol="0" anchor="t">
            <a:sp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lang="en-US" b="1" dirty="0">
                <a:solidFill>
                  <a:srgbClr val="000000"/>
                </a:solidFill>
                <a:latin typeface="Aptos"/>
                <a:ea typeface="Canva Sans Bold"/>
                <a:cs typeface="Canva Sans Bold"/>
                <a:sym typeface="Canva Sans Bold"/>
              </a:rPr>
              <a:t>Aims</a:t>
            </a:r>
            <a:r>
              <a:rPr kumimoji="0" lang="en-US" sz="1800" b="1" i="0" u="none" strike="noStrike" kern="1200" cap="none" spc="0" normalizeH="0" baseline="0" noProof="0" dirty="0">
                <a:ln>
                  <a:noFill/>
                </a:ln>
                <a:solidFill>
                  <a:srgbClr val="000000"/>
                </a:solidFill>
                <a:effectLst/>
                <a:uLnTx/>
                <a:uFillTx/>
                <a:latin typeface="Aptos"/>
                <a:ea typeface="Canva Sans Bold"/>
                <a:cs typeface="Canva Sans Bold"/>
                <a:sym typeface="Canva Sans Bold"/>
              </a:rPr>
              <a:t>:</a:t>
            </a:r>
          </a:p>
        </p:txBody>
      </p:sp>
      <p:pic>
        <p:nvPicPr>
          <p:cNvPr id="5" name="Picture 4">
            <a:extLst>
              <a:ext uri="{FF2B5EF4-FFF2-40B4-BE49-F238E27FC236}">
                <a16:creationId xmlns:a16="http://schemas.microsoft.com/office/drawing/2014/main" id="{AEB424DF-E7C7-3017-1A3C-5980758D4547}"/>
              </a:ext>
            </a:extLst>
          </p:cNvPr>
          <p:cNvPicPr>
            <a:picLocks noChangeAspect="1"/>
          </p:cNvPicPr>
          <p:nvPr/>
        </p:nvPicPr>
        <p:blipFill>
          <a:blip r:embed="rId3"/>
          <a:stretch>
            <a:fillRect/>
          </a:stretch>
        </p:blipFill>
        <p:spPr>
          <a:xfrm>
            <a:off x="7264319" y="212600"/>
            <a:ext cx="2414184" cy="20854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19855" y="318436"/>
            <a:ext cx="4643659" cy="3145516"/>
            <a:chOff x="0" y="0"/>
            <a:chExt cx="1445446" cy="674513"/>
          </a:xfrm>
        </p:grpSpPr>
        <p:sp>
          <p:nvSpPr>
            <p:cNvPr id="3" name="Freeform 3"/>
            <p:cNvSpPr/>
            <p:nvPr/>
          </p:nvSpPr>
          <p:spPr>
            <a:xfrm>
              <a:off x="0" y="0"/>
              <a:ext cx="1445446" cy="674513"/>
            </a:xfrm>
            <a:custGeom>
              <a:avLst/>
              <a:gdLst/>
              <a:ahLst/>
              <a:cxnLst/>
              <a:rect l="l" t="t" r="r" b="b"/>
              <a:pathLst>
                <a:path w="1445446" h="674513">
                  <a:moveTo>
                    <a:pt x="1320986" y="674513"/>
                  </a:moveTo>
                  <a:lnTo>
                    <a:pt x="124460" y="674513"/>
                  </a:lnTo>
                  <a:cubicBezTo>
                    <a:pt x="55880" y="674513"/>
                    <a:pt x="0" y="618633"/>
                    <a:pt x="0" y="550053"/>
                  </a:cubicBezTo>
                  <a:lnTo>
                    <a:pt x="0" y="124460"/>
                  </a:lnTo>
                  <a:cubicBezTo>
                    <a:pt x="0" y="55880"/>
                    <a:pt x="55880" y="0"/>
                    <a:pt x="124460" y="0"/>
                  </a:cubicBezTo>
                  <a:lnTo>
                    <a:pt x="1320986" y="0"/>
                  </a:lnTo>
                  <a:cubicBezTo>
                    <a:pt x="1389566" y="0"/>
                    <a:pt x="1445446" y="55880"/>
                    <a:pt x="1445446" y="124460"/>
                  </a:cubicBezTo>
                  <a:lnTo>
                    <a:pt x="1445446" y="550053"/>
                  </a:lnTo>
                  <a:cubicBezTo>
                    <a:pt x="1445446" y="618633"/>
                    <a:pt x="1389566" y="674513"/>
                    <a:pt x="1320986" y="674513"/>
                  </a:cubicBezTo>
                  <a:close/>
                </a:path>
              </a:pathLst>
            </a:custGeom>
            <a:solidFill>
              <a:srgbClr val="00B0F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p:cNvGrpSpPr/>
          <p:nvPr/>
        </p:nvGrpSpPr>
        <p:grpSpPr>
          <a:xfrm>
            <a:off x="160464" y="318436"/>
            <a:ext cx="4648584" cy="3186764"/>
            <a:chOff x="0" y="0"/>
            <a:chExt cx="1469247" cy="674513"/>
          </a:xfrm>
        </p:grpSpPr>
        <p:sp>
          <p:nvSpPr>
            <p:cNvPr id="5" name="Freeform 5"/>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FFC00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6"/>
          <p:cNvSpPr txBox="1"/>
          <p:nvPr/>
        </p:nvSpPr>
        <p:spPr>
          <a:xfrm>
            <a:off x="5201857" y="404486"/>
            <a:ext cx="4274730" cy="1415387"/>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a:ea typeface="Tenor Sans"/>
                <a:cs typeface="Tenor Sans"/>
                <a:sym typeface="Tenor Sans"/>
              </a:rPr>
              <a:t>We want to work on</a:t>
            </a:r>
            <a:endParaRPr lang="en-US" sz="1100" b="1" i="0" u="none" strike="noStrike" kern="1200" cap="none" spc="0" normalizeH="0" baseline="0" noProof="0" dirty="0">
              <a:ln>
                <a:noFill/>
              </a:ln>
              <a:solidFill>
                <a:srgbClr val="000000"/>
              </a:solidFill>
              <a:effectLst/>
              <a:uLnTx/>
              <a:uFillTx/>
              <a:latin typeface="Aptos"/>
              <a:ea typeface="Tenor Sans"/>
              <a:cs typeface="Tenor Sans"/>
            </a:endParaRPr>
          </a:p>
          <a:p>
            <a:pPr>
              <a:lnSpc>
                <a:spcPts val="1960"/>
              </a:lnSpc>
              <a:defRPr/>
            </a:pPr>
            <a:endParaRPr lang="en-US" sz="1100" dirty="0">
              <a:solidFill>
                <a:srgbClr val="000000"/>
              </a:solidFill>
              <a:latin typeface="Aptos"/>
              <a:ea typeface="+mn-lt"/>
              <a:cs typeface="+mn-lt"/>
            </a:endParaRPr>
          </a:p>
          <a:p>
            <a:pPr>
              <a:lnSpc>
                <a:spcPts val="1960"/>
              </a:lnSpc>
              <a:defRPr/>
            </a:pPr>
            <a:endParaRPr lang="en-US" sz="1100" dirty="0">
              <a:solidFill>
                <a:srgbClr val="000000"/>
              </a:solidFill>
              <a:latin typeface="Aptos"/>
              <a:ea typeface="Calibri"/>
              <a:cs typeface="Calibri"/>
            </a:endParaRPr>
          </a:p>
          <a:p>
            <a:pPr algn="ctr">
              <a:defRPr/>
            </a:pPr>
            <a:endParaRPr lang="en-GB" sz="1050" dirty="0">
              <a:solidFill>
                <a:srgbClr val="FF0000"/>
              </a:solidFill>
              <a:latin typeface="Calibri"/>
              <a:ea typeface="Calibri"/>
              <a:cs typeface="Calibri"/>
            </a:endParaRPr>
          </a:p>
          <a:p>
            <a:pPr>
              <a:lnSpc>
                <a:spcPts val="1960"/>
              </a:lnSpc>
              <a:defRPr/>
            </a:pPr>
            <a:endParaRPr lang="en-US" sz="1100" dirty="0">
              <a:solidFill>
                <a:srgbClr val="000000"/>
              </a:solidFill>
              <a:latin typeface="Calibri"/>
              <a:ea typeface="Calibri"/>
              <a:cs typeface="Calibri"/>
            </a:endParaRPr>
          </a:p>
          <a:p>
            <a:pPr>
              <a:lnSpc>
                <a:spcPts val="1960"/>
              </a:lnSpc>
              <a:defRPr/>
            </a:pPr>
            <a:endParaRPr lang="en-US" sz="1000" dirty="0">
              <a:solidFill>
                <a:srgbClr val="000000"/>
              </a:solidFill>
              <a:latin typeface="Aptos"/>
              <a:ea typeface="Tenor Sans"/>
              <a:cs typeface="Tenor Sans"/>
            </a:endParaRPr>
          </a:p>
        </p:txBody>
      </p:sp>
      <p:sp>
        <p:nvSpPr>
          <p:cNvPr id="7" name="TextBox 7"/>
          <p:cNvSpPr txBox="1"/>
          <p:nvPr/>
        </p:nvSpPr>
        <p:spPr>
          <a:xfrm>
            <a:off x="357883" y="400445"/>
            <a:ext cx="4267200" cy="1011559"/>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Our aspiration</a:t>
            </a: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endParaRPr>
          </a:p>
          <a:p>
            <a:pPr marL="0" marR="0" lvl="0" indent="0" algn="l" defTabSz="914400">
              <a:lnSpc>
                <a:spcPts val="1960"/>
              </a:lnSpc>
              <a:spcBef>
                <a:spcPts val="0"/>
              </a:spcBef>
              <a:spcAft>
                <a:spcPts val="0"/>
              </a:spcAft>
              <a:buClrTx/>
              <a:buSzTx/>
              <a:buFontTx/>
              <a:buNone/>
              <a:tabLst/>
              <a:defRPr/>
            </a:pPr>
            <a:endParaRPr lang="en-US" sz="140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endParaRPr>
          </a:p>
          <a:p>
            <a:pPr>
              <a:lnSpc>
                <a:spcPts val="1960"/>
              </a:lnSpc>
              <a:defRPr/>
            </a:pPr>
            <a:endParaRPr lang="en-GB" sz="1600" dirty="0">
              <a:solidFill>
                <a:srgbClr val="FFFFFF"/>
              </a:solidFill>
              <a:latin typeface="Calibri"/>
              <a:ea typeface="Calibri"/>
              <a:cs typeface="Calibri"/>
            </a:endParaRPr>
          </a:p>
          <a:p>
            <a:pPr>
              <a:lnSpc>
                <a:spcPts val="1960"/>
              </a:lnSpc>
              <a:defRPr/>
            </a:pPr>
            <a:endParaRPr lang="en-US" sz="1400" dirty="0">
              <a:solidFill>
                <a:srgbClr val="000000"/>
              </a:solidFill>
              <a:latin typeface="Aptos" panose="020B0004020202020204" pitchFamily="34" charset="0"/>
              <a:ea typeface="Calibri"/>
              <a:cs typeface="Calibri"/>
            </a:endParaRPr>
          </a:p>
        </p:txBody>
      </p:sp>
      <p:grpSp>
        <p:nvGrpSpPr>
          <p:cNvPr id="8" name="Group 8"/>
          <p:cNvGrpSpPr/>
          <p:nvPr/>
        </p:nvGrpSpPr>
        <p:grpSpPr>
          <a:xfrm>
            <a:off x="5014931" y="3780926"/>
            <a:ext cx="4648584" cy="3077074"/>
            <a:chOff x="0" y="0"/>
            <a:chExt cx="1469247" cy="674513"/>
          </a:xfrm>
        </p:grpSpPr>
        <p:sp>
          <p:nvSpPr>
            <p:cNvPr id="9" name="Freeform 9"/>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FFFF00">
                <a:alpha val="69804"/>
              </a:srgbClr>
            </a:solidFill>
          </p:spPr>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Calibri"/>
              </a:endParaRPr>
            </a:p>
          </p:txBody>
        </p:sp>
      </p:grpSp>
      <p:grpSp>
        <p:nvGrpSpPr>
          <p:cNvPr id="10" name="Group 10"/>
          <p:cNvGrpSpPr/>
          <p:nvPr/>
        </p:nvGrpSpPr>
        <p:grpSpPr>
          <a:xfrm>
            <a:off x="158853" y="3780926"/>
            <a:ext cx="4648584" cy="3077074"/>
            <a:chOff x="0" y="0"/>
            <a:chExt cx="1469247" cy="674513"/>
          </a:xfrm>
        </p:grpSpPr>
        <p:sp>
          <p:nvSpPr>
            <p:cNvPr id="11" name="Freeform 11"/>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92D05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TextBox 12"/>
          <p:cNvSpPr txBox="1"/>
          <p:nvPr/>
        </p:nvSpPr>
        <p:spPr>
          <a:xfrm>
            <a:off x="387874" y="3877942"/>
            <a:ext cx="4067542" cy="754566"/>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a:ea typeface="Tenor Sans"/>
                <a:cs typeface="Tenor Sans"/>
                <a:sym typeface="Tenor Sans"/>
              </a:rPr>
              <a:t>Who is involved and who are the stakeholders?</a:t>
            </a:r>
          </a:p>
          <a:p>
            <a:pPr marL="0" marR="0" lvl="0" indent="0" algn="l" defTabSz="914400">
              <a:lnSpc>
                <a:spcPts val="1960"/>
              </a:lnSpc>
              <a:spcBef>
                <a:spcPts val="0"/>
              </a:spcBef>
              <a:spcAft>
                <a:spcPts val="0"/>
              </a:spcAft>
              <a:buClrTx/>
              <a:buSzTx/>
              <a:buFontTx/>
              <a:buNone/>
              <a:tabLst/>
              <a:defRPr/>
            </a:pPr>
            <a:endParaRPr lang="en-US" sz="1400" b="1" i="0" u="none" strike="noStrike" kern="1200" cap="none" spc="0" normalizeH="0" baseline="0" noProof="0" dirty="0">
              <a:ln>
                <a:noFill/>
              </a:ln>
              <a:solidFill>
                <a:srgbClr val="000000"/>
              </a:solidFill>
              <a:effectLst/>
              <a:uLnTx/>
              <a:uFillTx/>
              <a:latin typeface="Aptos"/>
              <a:ea typeface="Tenor Sans"/>
              <a:cs typeface="Tenor Sans"/>
            </a:endParaRPr>
          </a:p>
          <a:p>
            <a:pPr>
              <a:lnSpc>
                <a:spcPts val="1960"/>
              </a:lnSpc>
              <a:defRPr/>
            </a:pPr>
            <a:r>
              <a:rPr lang="en-US" sz="1400" dirty="0">
                <a:solidFill>
                  <a:srgbClr val="000000"/>
                </a:solidFill>
                <a:latin typeface="Aptos"/>
                <a:ea typeface="Calibri"/>
                <a:cs typeface="Calibri"/>
              </a:rPr>
              <a:t>  </a:t>
            </a:r>
            <a:endParaRPr lang="en-US" dirty="0">
              <a:ea typeface="Calibri"/>
              <a:cs typeface="Calibri"/>
            </a:endParaRPr>
          </a:p>
        </p:txBody>
      </p:sp>
      <p:sp>
        <p:nvSpPr>
          <p:cNvPr id="17" name="TextBox 17"/>
          <p:cNvSpPr txBox="1"/>
          <p:nvPr/>
        </p:nvSpPr>
        <p:spPr>
          <a:xfrm>
            <a:off x="5274453" y="3859643"/>
            <a:ext cx="3860409" cy="755079"/>
          </a:xfrm>
          <a:prstGeom prst="rect">
            <a:avLst/>
          </a:prstGeom>
        </p:spPr>
        <p:txBody>
          <a:bodyPr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a:ea typeface="Tenor Sans"/>
                <a:cs typeface="Tenor Sans"/>
                <a:sym typeface="Tenor Sans"/>
              </a:rPr>
              <a:t>What will tell us if we are making progress?</a:t>
            </a:r>
          </a:p>
          <a:p>
            <a:pPr>
              <a:lnSpc>
                <a:spcPts val="1960"/>
              </a:lnSpc>
              <a:defRPr/>
            </a:pPr>
            <a:endParaRPr lang="en-US" sz="1400" b="1" dirty="0">
              <a:solidFill>
                <a:srgbClr val="000000"/>
              </a:solidFill>
              <a:latin typeface="Aptos"/>
              <a:ea typeface="Tenor Sans"/>
              <a:cs typeface="Tenor Sans"/>
            </a:endParaRPr>
          </a:p>
          <a:p>
            <a:pPr>
              <a:lnSpc>
                <a:spcPts val="1960"/>
              </a:lnSpc>
              <a:defRPr/>
            </a:pPr>
            <a:endParaRPr lang="en-US" sz="1400" dirty="0">
              <a:solidFill>
                <a:srgbClr val="FF0000"/>
              </a:solidFill>
              <a:latin typeface="Aptos" panose="020B0004020202020204" pitchFamily="34" charset="0"/>
              <a:ea typeface="Calibri"/>
              <a:cs typeface="Calibri"/>
            </a:endParaRPr>
          </a:p>
        </p:txBody>
      </p:sp>
      <p:sp>
        <p:nvSpPr>
          <p:cNvPr id="14" name="TextBox 13">
            <a:extLst>
              <a:ext uri="{FF2B5EF4-FFF2-40B4-BE49-F238E27FC236}">
                <a16:creationId xmlns:a16="http://schemas.microsoft.com/office/drawing/2014/main" id="{18211434-DC5C-D1F5-7D7F-2858D55320FF}"/>
              </a:ext>
            </a:extLst>
          </p:cNvPr>
          <p:cNvSpPr txBox="1"/>
          <p:nvPr/>
        </p:nvSpPr>
        <p:spPr>
          <a:xfrm>
            <a:off x="117883" y="715136"/>
            <a:ext cx="4627916" cy="2639249"/>
          </a:xfrm>
          <a:prstGeom prst="rect">
            <a:avLst/>
          </a:prstGeom>
          <a:noFill/>
        </p:spPr>
        <p:txBody>
          <a:bodyPr wrap="square">
            <a:spAutoFit/>
          </a:bodyPr>
          <a:lstStyle/>
          <a:p>
            <a:pPr marL="285750" indent="-196850">
              <a:lnSpc>
                <a:spcPts val="1960"/>
              </a:lnSpc>
              <a:buFont typeface="Arial" panose="020B0604020202020204" pitchFamily="34" charset="0"/>
              <a:buChar char="•"/>
              <a:defRPr/>
            </a:pPr>
            <a:r>
              <a:rPr lang="en-US" sz="1300" dirty="0">
                <a:solidFill>
                  <a:srgbClr val="000000"/>
                </a:solidFill>
                <a:latin typeface="Aptos"/>
                <a:ea typeface="Tenor Sans"/>
                <a:cs typeface="Tenor Sans"/>
              </a:rPr>
              <a:t>To seek opportunities to  work collaboratively both within Therapies, and with partners across health and  social care,  to deliver high quality services in the community which  optimise  health outcomes</a:t>
            </a:r>
            <a:endParaRPr lang="en-US" sz="1300" dirty="0">
              <a:solidFill>
                <a:srgbClr val="000000"/>
              </a:solidFill>
              <a:latin typeface="Aptos"/>
              <a:ea typeface="Calibri"/>
              <a:cs typeface="Calibri"/>
            </a:endParaRPr>
          </a:p>
          <a:p>
            <a:pPr marL="285750" indent="-196850">
              <a:lnSpc>
                <a:spcPts val="1960"/>
              </a:lnSpc>
              <a:buFont typeface="Arial" panose="020B0604020202020204" pitchFamily="34" charset="0"/>
              <a:buChar char="•"/>
              <a:defRPr/>
            </a:pPr>
            <a:r>
              <a:rPr lang="en-US" sz="1300" dirty="0">
                <a:solidFill>
                  <a:srgbClr val="000000"/>
                </a:solidFill>
                <a:latin typeface="Aptos"/>
                <a:ea typeface="Calibri"/>
                <a:cs typeface="Calibri"/>
              </a:rPr>
              <a:t>To identify health inequalities and address variation in access to Therapies and </a:t>
            </a:r>
            <a:r>
              <a:rPr lang="en-US" sz="1300" dirty="0" err="1">
                <a:solidFill>
                  <a:srgbClr val="000000"/>
                </a:solidFill>
                <a:latin typeface="Aptos"/>
                <a:ea typeface="Calibri"/>
                <a:cs typeface="Calibri"/>
              </a:rPr>
              <a:t>PiH</a:t>
            </a:r>
            <a:endParaRPr lang="en-US" sz="1300" dirty="0">
              <a:solidFill>
                <a:srgbClr val="000000"/>
              </a:solidFill>
              <a:latin typeface="Aptos"/>
              <a:ea typeface="Calibri"/>
              <a:cs typeface="Calibri"/>
            </a:endParaRPr>
          </a:p>
          <a:p>
            <a:pPr marL="285750" indent="-196850">
              <a:lnSpc>
                <a:spcPts val="1960"/>
              </a:lnSpc>
              <a:buFont typeface="Arial" panose="020B0604020202020204" pitchFamily="34" charset="0"/>
              <a:buChar char="•"/>
              <a:defRPr/>
            </a:pPr>
            <a:r>
              <a:rPr lang="en-GB" sz="1300" dirty="0">
                <a:solidFill>
                  <a:srgbClr val="000000"/>
                </a:solidFill>
                <a:latin typeface="Aptos"/>
                <a:ea typeface="Calibri"/>
                <a:cs typeface="Calibri"/>
              </a:rPr>
              <a:t>To promote physical and psychological well-being for patients through health promotion and self management practices.</a:t>
            </a:r>
          </a:p>
          <a:p>
            <a:pPr marL="285750" indent="-196850">
              <a:lnSpc>
                <a:spcPts val="1960"/>
              </a:lnSpc>
              <a:buFont typeface="Arial" panose="020B0604020202020204" pitchFamily="34" charset="0"/>
              <a:buChar char="•"/>
              <a:defRPr/>
            </a:pPr>
            <a:r>
              <a:rPr lang="en-GB" sz="1300" dirty="0">
                <a:solidFill>
                  <a:srgbClr val="000000"/>
                </a:solidFill>
                <a:latin typeface="Aptos"/>
                <a:ea typeface="Calibri"/>
                <a:cs typeface="Calibri"/>
              </a:rPr>
              <a:t>Parity of physical and mental health care for all patients</a:t>
            </a:r>
            <a:endParaRPr lang="en-US" sz="1300" dirty="0">
              <a:solidFill>
                <a:srgbClr val="000000"/>
              </a:solidFill>
              <a:latin typeface="Aptos"/>
              <a:ea typeface="Calibri"/>
              <a:cs typeface="Calibri"/>
            </a:endParaRPr>
          </a:p>
        </p:txBody>
      </p:sp>
      <p:sp>
        <p:nvSpPr>
          <p:cNvPr id="16" name="TextBox 15">
            <a:extLst>
              <a:ext uri="{FF2B5EF4-FFF2-40B4-BE49-F238E27FC236}">
                <a16:creationId xmlns:a16="http://schemas.microsoft.com/office/drawing/2014/main" id="{DAD7D613-1878-2772-B6C5-AC8DC781BEDA}"/>
              </a:ext>
            </a:extLst>
          </p:cNvPr>
          <p:cNvSpPr txBox="1"/>
          <p:nvPr/>
        </p:nvSpPr>
        <p:spPr>
          <a:xfrm>
            <a:off x="5006467" y="616762"/>
            <a:ext cx="4733744" cy="2847190"/>
          </a:xfrm>
          <a:prstGeom prst="rect">
            <a:avLst/>
          </a:prstGeom>
          <a:noFill/>
        </p:spPr>
        <p:txBody>
          <a:bodyPr wrap="square">
            <a:spAutoFit/>
          </a:bodyPr>
          <a:lstStyle/>
          <a:p>
            <a:pPr marL="171450" indent="-171450">
              <a:lnSpc>
                <a:spcPts val="1800"/>
              </a:lnSpc>
              <a:buFont typeface="Arial" panose="020B0604020202020204" pitchFamily="34" charset="0"/>
              <a:buChar char="•"/>
              <a:defRPr/>
            </a:pPr>
            <a:r>
              <a:rPr lang="en-US" sz="1050" dirty="0">
                <a:solidFill>
                  <a:srgbClr val="000000"/>
                </a:solidFill>
                <a:latin typeface="Aptos"/>
                <a:ea typeface="Tenor Sans"/>
                <a:cs typeface="Tenor Sans"/>
              </a:rPr>
              <a:t>I</a:t>
            </a:r>
            <a:r>
              <a:rPr lang="en-US" sz="1200" dirty="0">
                <a:solidFill>
                  <a:srgbClr val="000000"/>
                </a:solidFill>
                <a:latin typeface="Aptos"/>
                <a:ea typeface="Tenor Sans"/>
                <a:cs typeface="Tenor Sans"/>
              </a:rPr>
              <a:t>mproving the integration of staff and pathways which span community services; taking  a collaborative, pro- active  approach to  supporting those with long term conditions out of hospital</a:t>
            </a:r>
            <a:endParaRPr lang="en-US" sz="1200" dirty="0">
              <a:latin typeface="Aptos"/>
              <a:ea typeface="Calibri"/>
              <a:cs typeface="Calibri"/>
            </a:endParaRPr>
          </a:p>
          <a:p>
            <a:pPr marL="171450" indent="-171450">
              <a:lnSpc>
                <a:spcPts val="1800"/>
              </a:lnSpc>
              <a:buFont typeface="Arial" panose="020B0604020202020204" pitchFamily="34" charset="0"/>
              <a:buChar char="•"/>
              <a:defRPr/>
            </a:pPr>
            <a:r>
              <a:rPr lang="en-US" sz="1200" dirty="0">
                <a:solidFill>
                  <a:srgbClr val="000000"/>
                </a:solidFill>
                <a:latin typeface="Aptos"/>
                <a:ea typeface="+mn-lt"/>
                <a:cs typeface="+mn-lt"/>
              </a:rPr>
              <a:t>Improving the use of Data and digital technology to deliver services  and to capture outcomes </a:t>
            </a:r>
          </a:p>
          <a:p>
            <a:pPr marL="171450" indent="-171450">
              <a:lnSpc>
                <a:spcPts val="1800"/>
              </a:lnSpc>
              <a:buFont typeface="Arial" panose="020B0604020202020204" pitchFamily="34" charset="0"/>
              <a:buChar char="•"/>
              <a:defRPr/>
            </a:pPr>
            <a:r>
              <a:rPr lang="en-US" sz="1200" dirty="0">
                <a:solidFill>
                  <a:srgbClr val="000000"/>
                </a:solidFill>
                <a:latin typeface="Aptos"/>
                <a:ea typeface="+mn-lt"/>
                <a:cs typeface="+mn-lt"/>
              </a:rPr>
              <a:t>Improving  high- quality clinical skills which support first contact practice and trauma informed care </a:t>
            </a:r>
          </a:p>
          <a:p>
            <a:pPr marL="171450" indent="-171450">
              <a:lnSpc>
                <a:spcPts val="1800"/>
              </a:lnSpc>
              <a:buFont typeface="Arial" panose="020B0604020202020204" pitchFamily="34" charset="0"/>
              <a:buChar char="•"/>
              <a:defRPr/>
            </a:pPr>
            <a:r>
              <a:rPr lang="en-US" sz="1200" dirty="0">
                <a:solidFill>
                  <a:srgbClr val="000000"/>
                </a:solidFill>
                <a:latin typeface="Aptos"/>
                <a:ea typeface="+mn-lt"/>
                <a:cs typeface="+mn-lt"/>
              </a:rPr>
              <a:t>Expand  and standardise  a universal offer of care to prevent ill health and encourage self management </a:t>
            </a:r>
          </a:p>
          <a:p>
            <a:pPr marL="171450" indent="-171450">
              <a:lnSpc>
                <a:spcPts val="1800"/>
              </a:lnSpc>
              <a:buFont typeface="Arial" panose="020B0604020202020204" pitchFamily="34" charset="0"/>
              <a:buChar char="•"/>
              <a:defRPr/>
            </a:pPr>
            <a:r>
              <a:rPr lang="en-US" sz="1200" dirty="0">
                <a:solidFill>
                  <a:srgbClr val="000000"/>
                </a:solidFill>
                <a:latin typeface="Aptos"/>
                <a:ea typeface="+mn-lt"/>
                <a:cs typeface="+mn-lt"/>
              </a:rPr>
              <a:t>Multi professional task and finish groups to have oversight of pathways, ensuring collaboration , and  understanding of gaps and overlap</a:t>
            </a:r>
          </a:p>
        </p:txBody>
      </p:sp>
      <p:sp>
        <p:nvSpPr>
          <p:cNvPr id="19" name="TextBox 18">
            <a:extLst>
              <a:ext uri="{FF2B5EF4-FFF2-40B4-BE49-F238E27FC236}">
                <a16:creationId xmlns:a16="http://schemas.microsoft.com/office/drawing/2014/main" id="{117F4064-208E-328D-572B-063E9377B6FA}"/>
              </a:ext>
            </a:extLst>
          </p:cNvPr>
          <p:cNvSpPr txBox="1"/>
          <p:nvPr/>
        </p:nvSpPr>
        <p:spPr>
          <a:xfrm>
            <a:off x="117882" y="4214283"/>
            <a:ext cx="4627917" cy="1612814"/>
          </a:xfrm>
          <a:prstGeom prst="rect">
            <a:avLst/>
          </a:prstGeom>
          <a:noFill/>
        </p:spPr>
        <p:txBody>
          <a:bodyPr wrap="square">
            <a:spAutoFit/>
          </a:bodyPr>
          <a:lstStyle/>
          <a:p>
            <a:pPr marL="285750" indent="-196850">
              <a:lnSpc>
                <a:spcPts val="1960"/>
              </a:lnSpc>
              <a:buFont typeface="Arial" panose="020B0604020202020204" pitchFamily="34" charset="0"/>
              <a:buChar char="•"/>
              <a:defRPr/>
            </a:pPr>
            <a:r>
              <a:rPr lang="en-US" sz="1300" dirty="0">
                <a:solidFill>
                  <a:srgbClr val="000000"/>
                </a:solidFill>
                <a:latin typeface="Aptos"/>
                <a:ea typeface="Tenor Sans"/>
                <a:cs typeface="Tenor Sans"/>
              </a:rPr>
              <a:t>Engage with commissioners/ICB to agree community  specifications  which provide  the capacity and capability to  deliver high quality Therapy services</a:t>
            </a:r>
          </a:p>
          <a:p>
            <a:pPr marL="285750" indent="-196850">
              <a:lnSpc>
                <a:spcPts val="1960"/>
              </a:lnSpc>
              <a:buFont typeface="Arial" panose="020B0604020202020204" pitchFamily="34" charset="0"/>
              <a:buChar char="•"/>
              <a:defRPr/>
            </a:pPr>
            <a:r>
              <a:rPr lang="en-US" sz="1300" dirty="0">
                <a:latin typeface="Aptos"/>
              </a:rPr>
              <a:t>To increase engagement with Patient / service user groups</a:t>
            </a:r>
          </a:p>
          <a:p>
            <a:pPr marL="285750" indent="-196850">
              <a:lnSpc>
                <a:spcPts val="1960"/>
              </a:lnSpc>
              <a:buFont typeface="Arial" panose="020B0604020202020204" pitchFamily="34" charset="0"/>
              <a:buChar char="•"/>
              <a:defRPr/>
            </a:pPr>
            <a:r>
              <a:rPr lang="en-US" sz="1300" dirty="0">
                <a:latin typeface="Aptos"/>
              </a:rPr>
              <a:t>To  collaborate with </a:t>
            </a:r>
            <a:r>
              <a:rPr lang="en-US" sz="1300" dirty="0">
                <a:solidFill>
                  <a:srgbClr val="000000"/>
                </a:solidFill>
                <a:latin typeface="Aptos"/>
                <a:ea typeface="Calibri"/>
                <a:cs typeface="Calibri"/>
              </a:rPr>
              <a:t>all clinical boards, Social services, community partners and Primary care staff</a:t>
            </a:r>
            <a:endParaRPr lang="en-US" sz="1300" dirty="0">
              <a:solidFill>
                <a:srgbClr val="000000"/>
              </a:solidFill>
              <a:latin typeface="Calibri"/>
              <a:ea typeface="Calibri"/>
              <a:cs typeface="Calibri"/>
            </a:endParaRPr>
          </a:p>
        </p:txBody>
      </p:sp>
      <p:sp>
        <p:nvSpPr>
          <p:cNvPr id="21" name="TextBox 20">
            <a:extLst>
              <a:ext uri="{FF2B5EF4-FFF2-40B4-BE49-F238E27FC236}">
                <a16:creationId xmlns:a16="http://schemas.microsoft.com/office/drawing/2014/main" id="{BFB1957F-B604-75A3-5E47-5432FE716991}"/>
              </a:ext>
            </a:extLst>
          </p:cNvPr>
          <p:cNvSpPr txBox="1"/>
          <p:nvPr/>
        </p:nvSpPr>
        <p:spPr>
          <a:xfrm>
            <a:off x="5014931" y="4251200"/>
            <a:ext cx="4648583" cy="1869807"/>
          </a:xfrm>
          <a:prstGeom prst="rect">
            <a:avLst/>
          </a:prstGeom>
          <a:noFill/>
        </p:spPr>
        <p:txBody>
          <a:bodyPr wrap="square">
            <a:spAutoFit/>
          </a:bodyPr>
          <a:lstStyle/>
          <a:p>
            <a:pPr marL="179388" indent="-179388">
              <a:lnSpc>
                <a:spcPts val="1960"/>
              </a:lnSpc>
              <a:buFont typeface="Arial" panose="020B0604020202020204" pitchFamily="34" charset="0"/>
              <a:buChar char="•"/>
              <a:tabLst>
                <a:tab pos="179388" algn="l"/>
              </a:tabLst>
              <a:defRPr/>
            </a:pPr>
            <a:r>
              <a:rPr lang="en-US" sz="1300" dirty="0">
                <a:solidFill>
                  <a:srgbClr val="000000"/>
                </a:solidFill>
                <a:latin typeface="Aptos"/>
                <a:ea typeface="Tenor Sans"/>
                <a:cs typeface="Tenor Sans"/>
              </a:rPr>
              <a:t>To embed patient reported outcome measures,  and patient experience tools into community pathways, and enable ongoing evaluation</a:t>
            </a:r>
          </a:p>
          <a:p>
            <a:pPr marL="179388" indent="-179388">
              <a:lnSpc>
                <a:spcPts val="1960"/>
              </a:lnSpc>
              <a:buFont typeface="Arial" panose="020B0604020202020204" pitchFamily="34" charset="0"/>
              <a:buChar char="•"/>
              <a:tabLst>
                <a:tab pos="179388" algn="l"/>
              </a:tabLst>
              <a:defRPr/>
            </a:pPr>
            <a:r>
              <a:rPr lang="en-US" sz="1300" dirty="0">
                <a:solidFill>
                  <a:srgbClr val="000000"/>
                </a:solidFill>
                <a:latin typeface="Aptos"/>
                <a:ea typeface="Tenor Sans"/>
                <a:cs typeface="Tenor Sans"/>
              </a:rPr>
              <a:t> To review  inappropriate and avoidable admissions/ referrals to secondary care as part of pathway evaluation  </a:t>
            </a:r>
            <a:endParaRPr lang="en-US" sz="130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endParaRPr>
          </a:p>
          <a:p>
            <a:pPr marL="179388" indent="-179388">
              <a:lnSpc>
                <a:spcPts val="1960"/>
              </a:lnSpc>
              <a:buFont typeface="Arial" panose="020B0604020202020204" pitchFamily="34" charset="0"/>
              <a:buChar char="•"/>
              <a:tabLst>
                <a:tab pos="179388" algn="l"/>
              </a:tabLst>
              <a:defRPr/>
            </a:pPr>
            <a:r>
              <a:rPr lang="en-US" sz="1300" dirty="0">
                <a:solidFill>
                  <a:srgbClr val="000000"/>
                </a:solidFill>
                <a:latin typeface="Aptos"/>
                <a:ea typeface="Calibri"/>
                <a:cs typeface="Calibri"/>
              </a:rPr>
              <a:t>Reduction of health inequalities  to be measured by access to pathways and services</a:t>
            </a:r>
            <a:endParaRPr lang="en-US" sz="1300" dirty="0">
              <a:solidFill>
                <a:srgbClr val="000000"/>
              </a:solidFill>
              <a:latin typeface="Aptos" panose="020B0004020202020204" pitchFamily="34" charset="0"/>
              <a:ea typeface="Calibri"/>
              <a:cs typeface="Calibri"/>
            </a:endParaRPr>
          </a:p>
        </p:txBody>
      </p:sp>
    </p:spTree>
    <p:extLst>
      <p:ext uri="{BB962C8B-B14F-4D97-AF65-F5344CB8AC3E}">
        <p14:creationId xmlns:p14="http://schemas.microsoft.com/office/powerpoint/2010/main" val="397960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3DB45-C7B3-A1BF-1DC2-2DD8EB415F5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A08AF60-289A-FDDA-F94B-BD6DDDAD5E2C}"/>
              </a:ext>
            </a:extLst>
          </p:cNvPr>
          <p:cNvPicPr>
            <a:picLocks noChangeAspect="1"/>
          </p:cNvPicPr>
          <p:nvPr/>
        </p:nvPicPr>
        <p:blipFill>
          <a:blip r:embed="rId3"/>
          <a:stretch>
            <a:fillRect/>
          </a:stretch>
        </p:blipFill>
        <p:spPr>
          <a:xfrm>
            <a:off x="7435515" y="199914"/>
            <a:ext cx="2205563" cy="1954693"/>
          </a:xfrm>
          <a:prstGeom prst="rect">
            <a:avLst/>
          </a:prstGeom>
        </p:spPr>
      </p:pic>
      <p:sp>
        <p:nvSpPr>
          <p:cNvPr id="16" name="Rectangle 15">
            <a:extLst>
              <a:ext uri="{FF2B5EF4-FFF2-40B4-BE49-F238E27FC236}">
                <a16:creationId xmlns:a16="http://schemas.microsoft.com/office/drawing/2014/main" id="{1A1EDE84-EB47-2C50-30CF-21E07CED9540}"/>
              </a:ext>
            </a:extLst>
          </p:cNvPr>
          <p:cNvSpPr/>
          <p:nvPr/>
        </p:nvSpPr>
        <p:spPr>
          <a:xfrm>
            <a:off x="164655" y="736978"/>
            <a:ext cx="6981580" cy="880564"/>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2">
            <a:extLst>
              <a:ext uri="{FF2B5EF4-FFF2-40B4-BE49-F238E27FC236}">
                <a16:creationId xmlns:a16="http://schemas.microsoft.com/office/drawing/2014/main" id="{50173BC5-3103-5CD5-2D95-E503A876173B}"/>
              </a:ext>
            </a:extLst>
          </p:cNvPr>
          <p:cNvSpPr txBox="1"/>
          <p:nvPr/>
        </p:nvSpPr>
        <p:spPr>
          <a:xfrm>
            <a:off x="240131" y="806050"/>
            <a:ext cx="6762645" cy="738664"/>
          </a:xfrm>
          <a:prstGeom prst="rect">
            <a:avLst/>
          </a:prstGeom>
        </p:spPr>
        <p:txBody>
          <a:bodyPr wrap="square" lIns="0" tIns="0" rIns="0" bIns="0" rtlCol="0" anchor="t">
            <a:spAutoFit/>
          </a:bodyPr>
          <a:lstStyle/>
          <a:p>
            <a:r>
              <a:rPr lang="en-US" sz="1600" b="1" dirty="0">
                <a:solidFill>
                  <a:srgbClr val="000000"/>
                </a:solidFill>
                <a:latin typeface="Aptos" panose="020B0004020202020204" pitchFamily="34" charset="0"/>
                <a:ea typeface="Canva Sans Bold"/>
                <a:cs typeface="Canva Sans Bold"/>
                <a:sym typeface="Canva Sans Bold"/>
              </a:rPr>
              <a:t>Psychology in Healthcare</a:t>
            </a:r>
            <a:endParaRPr lang="en-GB" sz="1600" b="1" dirty="0"/>
          </a:p>
          <a:p>
            <a:r>
              <a:rPr lang="en-GB" sz="1600" b="0" i="0" dirty="0">
                <a:solidFill>
                  <a:srgbClr val="000000"/>
                </a:solidFill>
                <a:effectLst/>
                <a:latin typeface="Aptos" panose="020B0004020202020204" pitchFamily="34" charset="0"/>
              </a:rPr>
              <a:t>To lead the provision of psychologically safe and trauma informed care across the organisation and beyond</a:t>
            </a:r>
            <a:r>
              <a:rPr lang="en-US" sz="1600" b="1" dirty="0">
                <a:solidFill>
                  <a:srgbClr val="000000"/>
                </a:solidFill>
                <a:latin typeface="Aptos" panose="020B0004020202020204" pitchFamily="34" charset="0"/>
                <a:ea typeface="Canva Sans Bold"/>
                <a:cs typeface="Canva Sans Bold"/>
                <a:sym typeface="Canva Sans Bold"/>
              </a:rPr>
              <a:t> </a:t>
            </a:r>
          </a:p>
        </p:txBody>
      </p:sp>
      <p:pic>
        <p:nvPicPr>
          <p:cNvPr id="3" name="Picture 2">
            <a:extLst>
              <a:ext uri="{FF2B5EF4-FFF2-40B4-BE49-F238E27FC236}">
                <a16:creationId xmlns:a16="http://schemas.microsoft.com/office/drawing/2014/main" id="{8AEC8FCF-6A48-FCC7-5069-B63BB912D2A2}"/>
              </a:ext>
            </a:extLst>
          </p:cNvPr>
          <p:cNvPicPr>
            <a:picLocks noChangeAspect="1"/>
          </p:cNvPicPr>
          <p:nvPr/>
        </p:nvPicPr>
        <p:blipFill>
          <a:blip r:embed="rId4"/>
          <a:stretch>
            <a:fillRect/>
          </a:stretch>
        </p:blipFill>
        <p:spPr>
          <a:xfrm>
            <a:off x="4466" y="6235415"/>
            <a:ext cx="9756972" cy="1106590"/>
          </a:xfrm>
          <a:prstGeom prst="rect">
            <a:avLst/>
          </a:prstGeom>
        </p:spPr>
      </p:pic>
      <p:sp>
        <p:nvSpPr>
          <p:cNvPr id="7" name="TextBox 6">
            <a:extLst>
              <a:ext uri="{FF2B5EF4-FFF2-40B4-BE49-F238E27FC236}">
                <a16:creationId xmlns:a16="http://schemas.microsoft.com/office/drawing/2014/main" id="{159E79CE-3A33-47AD-9796-8F6A29D78E9B}"/>
              </a:ext>
            </a:extLst>
          </p:cNvPr>
          <p:cNvSpPr txBox="1"/>
          <p:nvPr/>
        </p:nvSpPr>
        <p:spPr>
          <a:xfrm>
            <a:off x="164655" y="2606049"/>
            <a:ext cx="9260078" cy="2969787"/>
          </a:xfrm>
          <a:prstGeom prst="rect">
            <a:avLst/>
          </a:prstGeom>
          <a:noFill/>
        </p:spPr>
        <p:txBody>
          <a:bodyPr wrap="square" lIns="91440" tIns="45720" rIns="91440" bIns="45720" anchor="t">
            <a:spAutoFit/>
          </a:bodyPr>
          <a:lstStyle/>
          <a:p>
            <a:pPr marL="285750" indent="-285750" algn="just">
              <a:lnSpc>
                <a:spcPct val="150000"/>
              </a:lnSpc>
              <a:buFont typeface="Arial" panose="020B0604020202020204" pitchFamily="34" charset="0"/>
              <a:buChar char="•"/>
            </a:pPr>
            <a:r>
              <a:rPr lang="en-GB" sz="1400" b="0" i="0" dirty="0">
                <a:solidFill>
                  <a:srgbClr val="242424"/>
                </a:solidFill>
                <a:effectLst/>
                <a:latin typeface="Aptos" panose="020B0004020202020204" pitchFamily="34" charset="0"/>
              </a:rPr>
              <a:t>To provide high quality, inclusive, timely evidence-informed psychological care across the organisation and beyond, so that patients, their families, caring networks and our staff can thrive</a:t>
            </a:r>
          </a:p>
          <a:p>
            <a:pPr marL="285750" indent="-285750" algn="just">
              <a:lnSpc>
                <a:spcPct val="150000"/>
              </a:lnSpc>
              <a:buFont typeface="Arial" panose="020B0604020202020204" pitchFamily="34" charset="0"/>
              <a:buChar char="•"/>
            </a:pPr>
            <a:r>
              <a:rPr lang="en-GB" sz="1400" dirty="0">
                <a:solidFill>
                  <a:srgbClr val="242424"/>
                </a:solidFill>
                <a:latin typeface="Aptos" panose="020B0004020202020204" pitchFamily="34" charset="0"/>
              </a:rPr>
              <a:t>To e</a:t>
            </a:r>
            <a:r>
              <a:rPr lang="en-GB" sz="1400" b="0" i="0" dirty="0">
                <a:solidFill>
                  <a:srgbClr val="242424"/>
                </a:solidFill>
                <a:effectLst/>
                <a:latin typeface="Aptos" panose="020B0004020202020204" pitchFamily="34" charset="0"/>
              </a:rPr>
              <a:t>volve our service by developing</a:t>
            </a:r>
            <a:r>
              <a:rPr lang="en-GB" sz="1400" dirty="0">
                <a:solidFill>
                  <a:srgbClr val="242424"/>
                </a:solidFill>
                <a:latin typeface="Aptos" panose="020B0004020202020204" pitchFamily="34" charset="0"/>
              </a:rPr>
              <a:t> </a:t>
            </a:r>
            <a:r>
              <a:rPr lang="en-GB" sz="1400" b="0" i="0" dirty="0">
                <a:solidFill>
                  <a:srgbClr val="242424"/>
                </a:solidFill>
                <a:effectLst/>
                <a:latin typeface="Aptos" panose="020B0004020202020204" pitchFamily="34" charset="0"/>
              </a:rPr>
              <a:t>practice models and utilis</a:t>
            </a:r>
            <a:r>
              <a:rPr lang="en-GB" sz="1400" dirty="0">
                <a:solidFill>
                  <a:srgbClr val="242424"/>
                </a:solidFill>
                <a:latin typeface="Aptos" panose="020B0004020202020204" pitchFamily="34" charset="0"/>
              </a:rPr>
              <a:t>in</a:t>
            </a:r>
            <a:r>
              <a:rPr lang="en-GB" sz="1400" b="0" i="0" dirty="0">
                <a:solidFill>
                  <a:srgbClr val="242424"/>
                </a:solidFill>
                <a:effectLst/>
                <a:latin typeface="Aptos" panose="020B0004020202020204" pitchFamily="34" charset="0"/>
              </a:rPr>
              <a:t>g technology to aid effective use of resources</a:t>
            </a:r>
          </a:p>
          <a:p>
            <a:pPr marL="285750" indent="-285750" algn="just">
              <a:lnSpc>
                <a:spcPct val="150000"/>
              </a:lnSpc>
              <a:buFont typeface="Arial" panose="020B0604020202020204" pitchFamily="34" charset="0"/>
              <a:buChar char="•"/>
            </a:pPr>
            <a:r>
              <a:rPr lang="en-GB" sz="1400" b="0" i="0" dirty="0">
                <a:solidFill>
                  <a:srgbClr val="242424"/>
                </a:solidFill>
                <a:effectLst/>
                <a:latin typeface="Aptos" panose="020B0004020202020204" pitchFamily="34" charset="0"/>
              </a:rPr>
              <a:t>To celebrate our achievements and strengthen our workforce through succession planning and professional development</a:t>
            </a:r>
          </a:p>
          <a:p>
            <a:pPr marL="285750" indent="-285750" algn="just">
              <a:lnSpc>
                <a:spcPct val="150000"/>
              </a:lnSpc>
              <a:buFont typeface="Arial" panose="020B0604020202020204" pitchFamily="34" charset="0"/>
              <a:buChar char="•"/>
            </a:pPr>
            <a:r>
              <a:rPr lang="en-GB" sz="1400" b="0" i="0" dirty="0">
                <a:solidFill>
                  <a:srgbClr val="242424"/>
                </a:solidFill>
                <a:effectLst/>
                <a:latin typeface="Aptos" panose="020B0004020202020204" pitchFamily="34" charset="0"/>
              </a:rPr>
              <a:t>To contribute towards growing the future generation of psychological professionals </a:t>
            </a:r>
            <a:r>
              <a:rPr lang="en-GB" sz="1400" dirty="0">
                <a:solidFill>
                  <a:srgbClr val="242424"/>
                </a:solidFill>
                <a:latin typeface="Aptos" panose="020B0004020202020204" pitchFamily="34" charset="0"/>
              </a:rPr>
              <a:t>and </a:t>
            </a:r>
            <a:r>
              <a:rPr lang="en-GB" sz="1400" b="0" i="0" dirty="0">
                <a:solidFill>
                  <a:srgbClr val="242424"/>
                </a:solidFill>
                <a:effectLst/>
                <a:latin typeface="Aptos" panose="020B0004020202020204" pitchFamily="34" charset="0"/>
              </a:rPr>
              <a:t>trauma-informed practices across the trust and beyond</a:t>
            </a:r>
          </a:p>
          <a:p>
            <a:pPr marL="285750" indent="-285750" algn="just">
              <a:lnSpc>
                <a:spcPct val="150000"/>
              </a:lnSpc>
              <a:buFont typeface="Arial" panose="020B0604020202020204" pitchFamily="34" charset="0"/>
              <a:buChar char="•"/>
            </a:pPr>
            <a:r>
              <a:rPr lang="en-GB" sz="1400" dirty="0">
                <a:solidFill>
                  <a:srgbClr val="242424"/>
                </a:solidFill>
                <a:latin typeface="Aptos" panose="020B0004020202020204" pitchFamily="34" charset="0"/>
              </a:rPr>
              <a:t>To develop</a:t>
            </a:r>
            <a:r>
              <a:rPr lang="en-GB" sz="1400" b="0" i="0" dirty="0">
                <a:solidFill>
                  <a:srgbClr val="242424"/>
                </a:solidFill>
                <a:effectLst/>
                <a:latin typeface="Aptos" panose="020B0004020202020204" pitchFamily="34" charset="0"/>
              </a:rPr>
              <a:t> and produce theory, practice and research</a:t>
            </a:r>
            <a:r>
              <a:rPr lang="en-GB" sz="1400" dirty="0">
                <a:solidFill>
                  <a:srgbClr val="242424"/>
                </a:solidFill>
                <a:latin typeface="Aptos" panose="020B0004020202020204" pitchFamily="34" charset="0"/>
              </a:rPr>
              <a:t> </a:t>
            </a:r>
            <a:r>
              <a:rPr lang="en-GB" sz="1400" b="0" i="0" dirty="0">
                <a:solidFill>
                  <a:srgbClr val="242424"/>
                </a:solidFill>
                <a:effectLst/>
                <a:latin typeface="Aptos" panose="020B0004020202020204" pitchFamily="34" charset="0"/>
              </a:rPr>
              <a:t>in the field of Psychology in Healthcare</a:t>
            </a:r>
            <a:r>
              <a:rPr lang="en-GB" sz="1400" dirty="0">
                <a:solidFill>
                  <a:srgbClr val="242424"/>
                </a:solidFill>
                <a:latin typeface="Aptos" panose="020B0004020202020204" pitchFamily="34" charset="0"/>
              </a:rPr>
              <a:t> and </a:t>
            </a:r>
            <a:r>
              <a:rPr lang="en-GB" sz="1400" b="0" i="0" dirty="0">
                <a:solidFill>
                  <a:srgbClr val="242424"/>
                </a:solidFill>
                <a:effectLst/>
                <a:latin typeface="Aptos" panose="020B0004020202020204" pitchFamily="34" charset="0"/>
              </a:rPr>
              <a:t>lead the field in co-producing services for marginalised and underserved patient groups</a:t>
            </a:r>
          </a:p>
        </p:txBody>
      </p:sp>
      <p:sp>
        <p:nvSpPr>
          <p:cNvPr id="14" name="TextBox 2">
            <a:extLst>
              <a:ext uri="{FF2B5EF4-FFF2-40B4-BE49-F238E27FC236}">
                <a16:creationId xmlns:a16="http://schemas.microsoft.com/office/drawing/2014/main" id="{C2CF2DCE-B35B-B3F8-1E4A-815258323541}"/>
              </a:ext>
            </a:extLst>
          </p:cNvPr>
          <p:cNvSpPr txBox="1"/>
          <p:nvPr/>
        </p:nvSpPr>
        <p:spPr>
          <a:xfrm>
            <a:off x="240131" y="2063273"/>
            <a:ext cx="4129238" cy="326180"/>
          </a:xfrm>
          <a:prstGeom prst="rect">
            <a:avLst/>
          </a:prstGeom>
        </p:spPr>
        <p:txBody>
          <a:bodyPr wrap="square" lIns="0" tIns="0" rIns="0" bIns="0" rtlCol="0" anchor="t">
            <a:sp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lang="en-US" sz="1600" b="1" dirty="0">
                <a:solidFill>
                  <a:srgbClr val="000000"/>
                </a:solidFill>
                <a:latin typeface="Aptos"/>
                <a:ea typeface="Canva Sans Bold"/>
                <a:cs typeface="Canva Sans Bold"/>
                <a:sym typeface="Canva Sans Bold"/>
              </a:rPr>
              <a:t>Aims</a:t>
            </a:r>
            <a:r>
              <a:rPr kumimoji="0" lang="en-US" sz="1600" b="1" i="0" u="none" strike="noStrike" kern="1200" cap="none" spc="0" normalizeH="0" baseline="0" noProof="0" dirty="0">
                <a:ln>
                  <a:noFill/>
                </a:ln>
                <a:solidFill>
                  <a:srgbClr val="000000"/>
                </a:solidFill>
                <a:effectLst/>
                <a:uLnTx/>
                <a:uFillTx/>
                <a:latin typeface="Aptos"/>
                <a:ea typeface="Canva Sans Bold"/>
                <a:cs typeface="Canva Sans Bold"/>
                <a:sym typeface="Canva Sans Bold"/>
              </a:rPr>
              <a:t>:</a:t>
            </a:r>
          </a:p>
        </p:txBody>
      </p:sp>
    </p:spTree>
    <p:extLst>
      <p:ext uri="{BB962C8B-B14F-4D97-AF65-F5344CB8AC3E}">
        <p14:creationId xmlns:p14="http://schemas.microsoft.com/office/powerpoint/2010/main" val="81539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62D30-AEBA-C1C4-6E7D-B33BEA56B03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350BAD4-9E76-47BA-92C7-2AF56F260476}"/>
              </a:ext>
            </a:extLst>
          </p:cNvPr>
          <p:cNvGrpSpPr/>
          <p:nvPr/>
        </p:nvGrpSpPr>
        <p:grpSpPr>
          <a:xfrm>
            <a:off x="5009432" y="318436"/>
            <a:ext cx="4573280" cy="3145516"/>
            <a:chOff x="0" y="0"/>
            <a:chExt cx="1445446" cy="674513"/>
          </a:xfrm>
        </p:grpSpPr>
        <p:sp>
          <p:nvSpPr>
            <p:cNvPr id="3" name="Freeform 3">
              <a:extLst>
                <a:ext uri="{FF2B5EF4-FFF2-40B4-BE49-F238E27FC236}">
                  <a16:creationId xmlns:a16="http://schemas.microsoft.com/office/drawing/2014/main" id="{2947C422-212D-5619-B5BA-544EC5413DA7}"/>
                </a:ext>
              </a:extLst>
            </p:cNvPr>
            <p:cNvSpPr/>
            <p:nvPr/>
          </p:nvSpPr>
          <p:spPr>
            <a:xfrm>
              <a:off x="0" y="0"/>
              <a:ext cx="1445446" cy="674513"/>
            </a:xfrm>
            <a:custGeom>
              <a:avLst/>
              <a:gdLst/>
              <a:ahLst/>
              <a:cxnLst/>
              <a:rect l="l" t="t" r="r" b="b"/>
              <a:pathLst>
                <a:path w="1445446" h="674513">
                  <a:moveTo>
                    <a:pt x="1320986" y="674513"/>
                  </a:moveTo>
                  <a:lnTo>
                    <a:pt x="124460" y="674513"/>
                  </a:lnTo>
                  <a:cubicBezTo>
                    <a:pt x="55880" y="674513"/>
                    <a:pt x="0" y="618633"/>
                    <a:pt x="0" y="550053"/>
                  </a:cubicBezTo>
                  <a:lnTo>
                    <a:pt x="0" y="124460"/>
                  </a:lnTo>
                  <a:cubicBezTo>
                    <a:pt x="0" y="55880"/>
                    <a:pt x="55880" y="0"/>
                    <a:pt x="124460" y="0"/>
                  </a:cubicBezTo>
                  <a:lnTo>
                    <a:pt x="1320986" y="0"/>
                  </a:lnTo>
                  <a:cubicBezTo>
                    <a:pt x="1389566" y="0"/>
                    <a:pt x="1445446" y="55880"/>
                    <a:pt x="1445446" y="124460"/>
                  </a:cubicBezTo>
                  <a:lnTo>
                    <a:pt x="1445446" y="550053"/>
                  </a:lnTo>
                  <a:cubicBezTo>
                    <a:pt x="1445446" y="618633"/>
                    <a:pt x="1389566" y="674513"/>
                    <a:pt x="1320986" y="674513"/>
                  </a:cubicBezTo>
                  <a:close/>
                </a:path>
              </a:pathLst>
            </a:custGeom>
            <a:solidFill>
              <a:srgbClr val="00B0F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4" name="Group 4">
            <a:extLst>
              <a:ext uri="{FF2B5EF4-FFF2-40B4-BE49-F238E27FC236}">
                <a16:creationId xmlns:a16="http://schemas.microsoft.com/office/drawing/2014/main" id="{301A7BA0-977B-934F-25BC-54C75A1C938E}"/>
              </a:ext>
            </a:extLst>
          </p:cNvPr>
          <p:cNvGrpSpPr/>
          <p:nvPr/>
        </p:nvGrpSpPr>
        <p:grpSpPr>
          <a:xfrm>
            <a:off x="160464" y="318436"/>
            <a:ext cx="4648584" cy="3186764"/>
            <a:chOff x="0" y="0"/>
            <a:chExt cx="1469247" cy="674513"/>
          </a:xfrm>
        </p:grpSpPr>
        <p:sp>
          <p:nvSpPr>
            <p:cNvPr id="5" name="Freeform 5">
              <a:extLst>
                <a:ext uri="{FF2B5EF4-FFF2-40B4-BE49-F238E27FC236}">
                  <a16:creationId xmlns:a16="http://schemas.microsoft.com/office/drawing/2014/main" id="{7AE3A930-5C95-A108-4C2E-04B05DC006A7}"/>
                </a:ext>
              </a:extLst>
            </p:cNvPr>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FFC00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6" name="TextBox 6">
            <a:extLst>
              <a:ext uri="{FF2B5EF4-FFF2-40B4-BE49-F238E27FC236}">
                <a16:creationId xmlns:a16="http://schemas.microsoft.com/office/drawing/2014/main" id="{B93B2137-ADA2-960D-6CD2-D999BA41E6D0}"/>
              </a:ext>
            </a:extLst>
          </p:cNvPr>
          <p:cNvSpPr txBox="1"/>
          <p:nvPr/>
        </p:nvSpPr>
        <p:spPr>
          <a:xfrm>
            <a:off x="5241065" y="396236"/>
            <a:ext cx="4042059" cy="498598"/>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We want to work on</a:t>
            </a:r>
          </a:p>
          <a:p>
            <a:pPr marL="0" marR="0" lvl="0" indent="0" algn="l" defTabSz="914400" rtl="0" eaLnBrk="1" fontAlgn="auto" latinLnBrk="0" hangingPunct="1">
              <a:lnSpc>
                <a:spcPts val="196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endParaRPr>
          </a:p>
        </p:txBody>
      </p:sp>
      <p:sp>
        <p:nvSpPr>
          <p:cNvPr id="7" name="TextBox 7">
            <a:extLst>
              <a:ext uri="{FF2B5EF4-FFF2-40B4-BE49-F238E27FC236}">
                <a16:creationId xmlns:a16="http://schemas.microsoft.com/office/drawing/2014/main" id="{DDF75E0C-CE4A-EB77-4ED2-CBEAB64257CB}"/>
              </a:ext>
            </a:extLst>
          </p:cNvPr>
          <p:cNvSpPr txBox="1"/>
          <p:nvPr/>
        </p:nvSpPr>
        <p:spPr>
          <a:xfrm>
            <a:off x="357883" y="400445"/>
            <a:ext cx="4267200" cy="498598"/>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Our aspiration</a:t>
            </a: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endParaRPr>
          </a:p>
          <a:p>
            <a:pPr marL="0" marR="0" lvl="0" indent="0" algn="l" defTabSz="914400" rtl="0" eaLnBrk="1" fontAlgn="auto" latinLnBrk="0" hangingPunct="1">
              <a:lnSpc>
                <a:spcPts val="196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endParaRPr>
          </a:p>
        </p:txBody>
      </p:sp>
      <p:grpSp>
        <p:nvGrpSpPr>
          <p:cNvPr id="8" name="Group 8">
            <a:extLst>
              <a:ext uri="{FF2B5EF4-FFF2-40B4-BE49-F238E27FC236}">
                <a16:creationId xmlns:a16="http://schemas.microsoft.com/office/drawing/2014/main" id="{0E4866C0-A030-B4F3-A6BA-3EE79651B249}"/>
              </a:ext>
            </a:extLst>
          </p:cNvPr>
          <p:cNvGrpSpPr/>
          <p:nvPr/>
        </p:nvGrpSpPr>
        <p:grpSpPr>
          <a:xfrm>
            <a:off x="5014931" y="3780926"/>
            <a:ext cx="4648584" cy="3077074"/>
            <a:chOff x="0" y="0"/>
            <a:chExt cx="1469247" cy="674513"/>
          </a:xfrm>
        </p:grpSpPr>
        <p:sp>
          <p:nvSpPr>
            <p:cNvPr id="9" name="Freeform 9">
              <a:extLst>
                <a:ext uri="{FF2B5EF4-FFF2-40B4-BE49-F238E27FC236}">
                  <a16:creationId xmlns:a16="http://schemas.microsoft.com/office/drawing/2014/main" id="{3192D855-6C50-9DF6-7353-B2D4A95FE255}"/>
                </a:ext>
              </a:extLst>
            </p:cNvPr>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FFFF00">
                <a:alpha val="69804"/>
              </a:srgbClr>
            </a:solidFill>
          </p:spPr>
          <p:txBody>
            <a:bodyPr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Calibri"/>
              </a:endParaRPr>
            </a:p>
          </p:txBody>
        </p:sp>
      </p:grpSp>
      <p:grpSp>
        <p:nvGrpSpPr>
          <p:cNvPr id="10" name="Group 10">
            <a:extLst>
              <a:ext uri="{FF2B5EF4-FFF2-40B4-BE49-F238E27FC236}">
                <a16:creationId xmlns:a16="http://schemas.microsoft.com/office/drawing/2014/main" id="{15A358B1-35C6-1847-E011-0F0DA337E0F3}"/>
              </a:ext>
            </a:extLst>
          </p:cNvPr>
          <p:cNvGrpSpPr/>
          <p:nvPr/>
        </p:nvGrpSpPr>
        <p:grpSpPr>
          <a:xfrm>
            <a:off x="158853" y="3780926"/>
            <a:ext cx="4648584" cy="3077074"/>
            <a:chOff x="0" y="0"/>
            <a:chExt cx="1469247" cy="674513"/>
          </a:xfrm>
        </p:grpSpPr>
        <p:sp>
          <p:nvSpPr>
            <p:cNvPr id="11" name="Freeform 11">
              <a:extLst>
                <a:ext uri="{FF2B5EF4-FFF2-40B4-BE49-F238E27FC236}">
                  <a16:creationId xmlns:a16="http://schemas.microsoft.com/office/drawing/2014/main" id="{7A562E32-D163-8468-C408-A449CF8CB744}"/>
                </a:ext>
              </a:extLst>
            </p:cNvPr>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92D05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TextBox 12">
            <a:extLst>
              <a:ext uri="{FF2B5EF4-FFF2-40B4-BE49-F238E27FC236}">
                <a16:creationId xmlns:a16="http://schemas.microsoft.com/office/drawing/2014/main" id="{8FCD4E32-AA08-F335-BDA4-86DE8C005AD9}"/>
              </a:ext>
            </a:extLst>
          </p:cNvPr>
          <p:cNvSpPr txBox="1"/>
          <p:nvPr/>
        </p:nvSpPr>
        <p:spPr>
          <a:xfrm>
            <a:off x="381000" y="3877942"/>
            <a:ext cx="4067542" cy="755079"/>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a:ea typeface="Tenor Sans"/>
                <a:cs typeface="Tenor Sans"/>
                <a:sym typeface="Tenor Sans"/>
              </a:rPr>
              <a:t>Who is involved and who are the stakeholders?</a:t>
            </a:r>
          </a:p>
          <a:p>
            <a:pPr marL="0" marR="0" lvl="0" indent="0" algn="l" defTabSz="914400" rtl="0" eaLnBrk="1" fontAlgn="auto" latinLnBrk="0" hangingPunct="1">
              <a:lnSpc>
                <a:spcPts val="196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a:ea typeface="Tenor Sans"/>
              <a:cs typeface="Tenor Sans"/>
              <a:sym typeface="Tenor Sans"/>
            </a:endParaRPr>
          </a:p>
          <a:p>
            <a:pPr marL="0" marR="0" lvl="0" indent="0" algn="l" defTabSz="914400" rtl="0" eaLnBrk="1" fontAlgn="auto" latinLnBrk="0" hangingPunct="1">
              <a:lnSpc>
                <a:spcPts val="196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a:ea typeface="Tenor Sans"/>
              <a:cs typeface="Tenor Sans"/>
            </a:endParaRPr>
          </a:p>
        </p:txBody>
      </p:sp>
      <p:sp>
        <p:nvSpPr>
          <p:cNvPr id="17" name="TextBox 17">
            <a:extLst>
              <a:ext uri="{FF2B5EF4-FFF2-40B4-BE49-F238E27FC236}">
                <a16:creationId xmlns:a16="http://schemas.microsoft.com/office/drawing/2014/main" id="{1E491FF5-7AFC-390A-6FD2-9FBF4E08048E}"/>
              </a:ext>
            </a:extLst>
          </p:cNvPr>
          <p:cNvSpPr txBox="1"/>
          <p:nvPr/>
        </p:nvSpPr>
        <p:spPr>
          <a:xfrm>
            <a:off x="5241065" y="3877942"/>
            <a:ext cx="3951235" cy="498598"/>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What will tell us if we are making progress?</a:t>
            </a:r>
          </a:p>
          <a:p>
            <a:pPr marL="0" marR="0" lvl="0" indent="0" algn="l" defTabSz="914400" rtl="0" eaLnBrk="1" fontAlgn="auto" latinLnBrk="0" hangingPunct="1">
              <a:lnSpc>
                <a:spcPts val="196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endParaRPr>
          </a:p>
        </p:txBody>
      </p:sp>
      <p:sp>
        <p:nvSpPr>
          <p:cNvPr id="14" name="TextBox 13">
            <a:extLst>
              <a:ext uri="{FF2B5EF4-FFF2-40B4-BE49-F238E27FC236}">
                <a16:creationId xmlns:a16="http://schemas.microsoft.com/office/drawing/2014/main" id="{98C8C104-223A-E766-28DD-C65EC28C941A}"/>
              </a:ext>
            </a:extLst>
          </p:cNvPr>
          <p:cNvSpPr txBox="1"/>
          <p:nvPr/>
        </p:nvSpPr>
        <p:spPr>
          <a:xfrm>
            <a:off x="158853" y="658577"/>
            <a:ext cx="4648584" cy="2895729"/>
          </a:xfrm>
          <a:prstGeom prst="rect">
            <a:avLst/>
          </a:prstGeom>
          <a:noFill/>
        </p:spPr>
        <p:txBody>
          <a:bodyPr wrap="square">
            <a:spAutoFit/>
          </a:bodyPr>
          <a:lstStyle/>
          <a:p>
            <a:pPr marL="285750" indent="-196850">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Start intervention sooner, grow resilience from the start </a:t>
            </a:r>
          </a:p>
          <a:p>
            <a:pPr marL="285750" indent="-196850">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Reduce health and service inequalities, increase workforce diversity</a:t>
            </a:r>
          </a:p>
          <a:p>
            <a:pPr marL="285750" indent="-196850">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Use technological advances / better IT systems that reflect  / manage what we do</a:t>
            </a:r>
          </a:p>
          <a:p>
            <a:pPr marL="285750" indent="-196850">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Gap analysis clarity – work to get gaps get filled</a:t>
            </a:r>
          </a:p>
          <a:p>
            <a:pPr marL="285750" indent="-196850">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Provide an equitable psychological offer to staff and patients</a:t>
            </a:r>
          </a:p>
          <a:p>
            <a:pPr marL="285750" indent="-196850">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Co-design and co-production to be a fundamental principle of all service development and delivery</a:t>
            </a:r>
          </a:p>
          <a:p>
            <a:pPr marL="88900">
              <a:lnSpc>
                <a:spcPts val="1960"/>
              </a:lnSpc>
            </a:pPr>
            <a:endParaRPr lang="en-US" sz="1300" dirty="0">
              <a:solidFill>
                <a:srgbClr val="000000"/>
              </a:solidFill>
              <a:latin typeface="Aptos" panose="020B0004020202020204" pitchFamily="34" charset="0"/>
              <a:ea typeface="Tenor Sans"/>
              <a:cs typeface="Tenor Sans"/>
              <a:sym typeface="Tenor Sans"/>
            </a:endParaRPr>
          </a:p>
        </p:txBody>
      </p:sp>
      <p:sp>
        <p:nvSpPr>
          <p:cNvPr id="16" name="TextBox 15">
            <a:extLst>
              <a:ext uri="{FF2B5EF4-FFF2-40B4-BE49-F238E27FC236}">
                <a16:creationId xmlns:a16="http://schemas.microsoft.com/office/drawing/2014/main" id="{B106D5FF-89DE-052F-D4F6-705F96ACACC8}"/>
              </a:ext>
            </a:extLst>
          </p:cNvPr>
          <p:cNvSpPr txBox="1"/>
          <p:nvPr/>
        </p:nvSpPr>
        <p:spPr>
          <a:xfrm>
            <a:off x="5014931" y="645535"/>
            <a:ext cx="4550338" cy="2639249"/>
          </a:xfrm>
          <a:prstGeom prst="rect">
            <a:avLst/>
          </a:prstGeom>
          <a:noFill/>
        </p:spPr>
        <p:txBody>
          <a:bodyPr wrap="square">
            <a:spAutoFit/>
          </a:bodyPr>
          <a:lstStyle/>
          <a:p>
            <a:pPr marL="285750" indent="-196850" algn="l">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Operationalise stepped care models of service delivery</a:t>
            </a:r>
          </a:p>
          <a:p>
            <a:pPr marL="285750" indent="-196850" algn="l">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Build psychologically safe, trauma-informed collaborative MDT approaches across the trust and beyond, so reducing systemic distress / moral injury for staff and patients</a:t>
            </a:r>
          </a:p>
          <a:p>
            <a:pPr marL="285750" indent="-196850" algn="l">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Develop digital models of care / better utilisation of space</a:t>
            </a:r>
          </a:p>
          <a:p>
            <a:pPr marL="285750" indent="-196850" algn="l">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Co-producing services for marginalized and underserved patient groups</a:t>
            </a:r>
          </a:p>
          <a:p>
            <a:pPr marL="285750" indent="-196850" algn="l">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Provide recommendations for a trust-wide psychological support service</a:t>
            </a:r>
          </a:p>
        </p:txBody>
      </p:sp>
      <p:sp>
        <p:nvSpPr>
          <p:cNvPr id="19" name="TextBox 18">
            <a:extLst>
              <a:ext uri="{FF2B5EF4-FFF2-40B4-BE49-F238E27FC236}">
                <a16:creationId xmlns:a16="http://schemas.microsoft.com/office/drawing/2014/main" id="{8C61D55D-F950-3186-7DF6-29947C12E925}"/>
              </a:ext>
            </a:extLst>
          </p:cNvPr>
          <p:cNvSpPr txBox="1"/>
          <p:nvPr/>
        </p:nvSpPr>
        <p:spPr>
          <a:xfrm>
            <a:off x="249255" y="4202134"/>
            <a:ext cx="4375828" cy="1356846"/>
          </a:xfrm>
          <a:prstGeom prst="rect">
            <a:avLst/>
          </a:prstGeom>
          <a:noFill/>
        </p:spPr>
        <p:txBody>
          <a:bodyPr wrap="square">
            <a:spAutoFit/>
          </a:bodyPr>
          <a:lstStyle/>
          <a:p>
            <a:pPr marL="179388" indent="-179388" algn="l">
              <a:lnSpc>
                <a:spcPts val="1960"/>
              </a:lnSpc>
              <a:buFont typeface="Arial" panose="020B0604020202020204" pitchFamily="34" charset="0"/>
              <a:buChar char="•"/>
              <a:tabLst>
                <a:tab pos="88900" algn="l"/>
                <a:tab pos="179388" algn="l"/>
              </a:tabLst>
            </a:pPr>
            <a:r>
              <a:rPr lang="en-GB" sz="1300" dirty="0">
                <a:solidFill>
                  <a:srgbClr val="000000"/>
                </a:solidFill>
                <a:latin typeface="Aptos" panose="020B0004020202020204" pitchFamily="34" charset="0"/>
                <a:ea typeface="Tenor Sans"/>
                <a:cs typeface="Tenor Sans"/>
                <a:sym typeface="Tenor Sans"/>
              </a:rPr>
              <a:t>Psychology in Healthcare system partners</a:t>
            </a:r>
          </a:p>
          <a:p>
            <a:pPr marL="179388" indent="-179388" algn="l">
              <a:lnSpc>
                <a:spcPts val="1960"/>
              </a:lnSpc>
              <a:buFont typeface="Arial" panose="020B0604020202020204" pitchFamily="34" charset="0"/>
              <a:buChar char="•"/>
              <a:tabLst>
                <a:tab pos="88900" algn="l"/>
                <a:tab pos="179388" algn="l"/>
              </a:tabLst>
            </a:pPr>
            <a:r>
              <a:rPr lang="en-GB" sz="1300" dirty="0">
                <a:solidFill>
                  <a:srgbClr val="000000"/>
                </a:solidFill>
                <a:latin typeface="Aptos" panose="020B0004020202020204" pitchFamily="34" charset="0"/>
                <a:ea typeface="Tenor Sans"/>
                <a:cs typeface="Tenor Sans"/>
                <a:sym typeface="Tenor Sans"/>
              </a:rPr>
              <a:t>Mental Health service providers</a:t>
            </a:r>
          </a:p>
          <a:p>
            <a:pPr marL="179388" indent="-179388" algn="l">
              <a:lnSpc>
                <a:spcPts val="1960"/>
              </a:lnSpc>
              <a:buFont typeface="Arial" panose="020B0604020202020204" pitchFamily="34" charset="0"/>
              <a:buChar char="•"/>
              <a:tabLst>
                <a:tab pos="88900" algn="l"/>
                <a:tab pos="179388" algn="l"/>
              </a:tabLst>
            </a:pPr>
            <a:r>
              <a:rPr lang="en-GB" sz="1300" dirty="0">
                <a:solidFill>
                  <a:srgbClr val="000000"/>
                </a:solidFill>
                <a:latin typeface="Aptos" panose="020B0004020202020204" pitchFamily="34" charset="0"/>
                <a:ea typeface="Tenor Sans"/>
                <a:cs typeface="Tenor Sans"/>
                <a:sym typeface="Tenor Sans"/>
              </a:rPr>
              <a:t>NHSE</a:t>
            </a:r>
          </a:p>
          <a:p>
            <a:pPr marL="179388" indent="-179388" algn="l">
              <a:lnSpc>
                <a:spcPts val="1960"/>
              </a:lnSpc>
              <a:buFont typeface="Arial" panose="020B0604020202020204" pitchFamily="34" charset="0"/>
              <a:buChar char="•"/>
              <a:tabLst>
                <a:tab pos="88900" algn="l"/>
                <a:tab pos="179388" algn="l"/>
              </a:tabLst>
            </a:pPr>
            <a:r>
              <a:rPr lang="en-GB" sz="1300" dirty="0">
                <a:solidFill>
                  <a:srgbClr val="000000"/>
                </a:solidFill>
                <a:latin typeface="Aptos" panose="020B0004020202020204" pitchFamily="34" charset="0"/>
                <a:ea typeface="Tenor Sans"/>
                <a:cs typeface="Tenor Sans"/>
                <a:sym typeface="Tenor Sans"/>
              </a:rPr>
              <a:t>All NUTH staff – psychologically safe and trauma-informed care is everyone’s business</a:t>
            </a:r>
            <a:endParaRPr lang="en-US" sz="1300" dirty="0">
              <a:solidFill>
                <a:srgbClr val="000000"/>
              </a:solidFill>
              <a:latin typeface="Aptos" panose="020B0004020202020204" pitchFamily="34" charset="0"/>
              <a:ea typeface="Tenor Sans"/>
              <a:cs typeface="Tenor Sans"/>
              <a:sym typeface="Tenor Sans"/>
            </a:endParaRPr>
          </a:p>
        </p:txBody>
      </p:sp>
      <p:sp>
        <p:nvSpPr>
          <p:cNvPr id="21" name="TextBox 20">
            <a:extLst>
              <a:ext uri="{FF2B5EF4-FFF2-40B4-BE49-F238E27FC236}">
                <a16:creationId xmlns:a16="http://schemas.microsoft.com/office/drawing/2014/main" id="{E19133D1-2F2A-C847-2D8A-001CA74A4203}"/>
              </a:ext>
            </a:extLst>
          </p:cNvPr>
          <p:cNvSpPr txBox="1"/>
          <p:nvPr/>
        </p:nvSpPr>
        <p:spPr>
          <a:xfrm>
            <a:off x="5042798" y="4202134"/>
            <a:ext cx="4539914" cy="1616853"/>
          </a:xfrm>
          <a:prstGeom prst="rect">
            <a:avLst/>
          </a:prstGeom>
          <a:noFill/>
        </p:spPr>
        <p:txBody>
          <a:bodyPr wrap="square">
            <a:spAutoFit/>
          </a:bodyPr>
          <a:lstStyle/>
          <a:p>
            <a:pPr marL="268288" indent="-179388">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Improvement of measures of well-being for patients and staff</a:t>
            </a:r>
          </a:p>
          <a:p>
            <a:pPr marL="268288" indent="-179388">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Improved patient experience and outcomes</a:t>
            </a:r>
          </a:p>
          <a:p>
            <a:pPr marL="268288" indent="-179388">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Improved staff retention and individual growth</a:t>
            </a:r>
          </a:p>
          <a:p>
            <a:pPr marL="268288" indent="-179388">
              <a:lnSpc>
                <a:spcPts val="1960"/>
              </a:lnSpc>
              <a:buFont typeface="Arial" panose="020B0604020202020204" pitchFamily="34" charset="0"/>
              <a:buChar char="•"/>
            </a:pPr>
            <a:r>
              <a:rPr lang="en-US" sz="1300" dirty="0">
                <a:solidFill>
                  <a:srgbClr val="000000"/>
                </a:solidFill>
                <a:latin typeface="Aptos" panose="020B0004020202020204" pitchFamily="34" charset="0"/>
                <a:ea typeface="Tenor Sans"/>
                <a:cs typeface="Tenor Sans"/>
                <a:sym typeface="Tenor Sans"/>
              </a:rPr>
              <a:t>Better balance of time for the range of psychological tasks</a:t>
            </a:r>
          </a:p>
        </p:txBody>
      </p:sp>
    </p:spTree>
    <p:extLst>
      <p:ext uri="{BB962C8B-B14F-4D97-AF65-F5344CB8AC3E}">
        <p14:creationId xmlns:p14="http://schemas.microsoft.com/office/powerpoint/2010/main" val="3254989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E45377A2-4BA6-B18B-0CD9-9140AE291BCA}"/>
              </a:ext>
            </a:extLst>
          </p:cNvPr>
          <p:cNvPicPr>
            <a:picLocks noChangeAspect="1"/>
          </p:cNvPicPr>
          <p:nvPr/>
        </p:nvPicPr>
        <p:blipFill>
          <a:blip r:embed="rId2"/>
          <a:stretch>
            <a:fillRect/>
          </a:stretch>
        </p:blipFill>
        <p:spPr>
          <a:xfrm>
            <a:off x="4466" y="6235415"/>
            <a:ext cx="9756972" cy="1106590"/>
          </a:xfrm>
          <a:prstGeom prst="rect">
            <a:avLst/>
          </a:prstGeom>
        </p:spPr>
      </p:pic>
      <p:pic>
        <p:nvPicPr>
          <p:cNvPr id="17" name="Picture 16">
            <a:extLst>
              <a:ext uri="{FF2B5EF4-FFF2-40B4-BE49-F238E27FC236}">
                <a16:creationId xmlns:a16="http://schemas.microsoft.com/office/drawing/2014/main" id="{6051ED5A-2DE9-8CD0-AFE6-7FA2C6788560}"/>
              </a:ext>
            </a:extLst>
          </p:cNvPr>
          <p:cNvPicPr>
            <a:picLocks noChangeAspect="1"/>
          </p:cNvPicPr>
          <p:nvPr/>
        </p:nvPicPr>
        <p:blipFill>
          <a:blip r:embed="rId3"/>
          <a:stretch>
            <a:fillRect/>
          </a:stretch>
        </p:blipFill>
        <p:spPr>
          <a:xfrm>
            <a:off x="5471208" y="3391347"/>
            <a:ext cx="3151460" cy="2748309"/>
          </a:xfrm>
          <a:prstGeom prst="rect">
            <a:avLst/>
          </a:prstGeom>
        </p:spPr>
      </p:pic>
      <p:sp>
        <p:nvSpPr>
          <p:cNvPr id="21" name="TextBox 20">
            <a:extLst>
              <a:ext uri="{FF2B5EF4-FFF2-40B4-BE49-F238E27FC236}">
                <a16:creationId xmlns:a16="http://schemas.microsoft.com/office/drawing/2014/main" id="{02F3ED6F-2043-F26E-C528-240FDD34F752}"/>
              </a:ext>
            </a:extLst>
          </p:cNvPr>
          <p:cNvSpPr txBox="1"/>
          <p:nvPr/>
        </p:nvSpPr>
        <p:spPr>
          <a:xfrm>
            <a:off x="144114" y="182090"/>
            <a:ext cx="7359925" cy="321819"/>
          </a:xfrm>
          <a:prstGeom prst="rect">
            <a:avLst/>
          </a:prstGeom>
          <a:noFill/>
        </p:spPr>
        <p:txBody>
          <a:bodyPr wrap="square">
            <a:spAutoFit/>
          </a:bodyPr>
          <a:lstStyle/>
          <a:p>
            <a:pPr>
              <a:lnSpc>
                <a:spcPts val="1540"/>
              </a:lnSpc>
            </a:pPr>
            <a:r>
              <a:rPr lang="en-US" sz="2400" b="1" dirty="0">
                <a:solidFill>
                  <a:srgbClr val="0070C0"/>
                </a:solidFill>
                <a:latin typeface="Aptos" panose="020B0004020202020204" pitchFamily="34" charset="0"/>
                <a:ea typeface="Public Sans"/>
                <a:cs typeface="Public Sans"/>
                <a:sym typeface="Public Sans"/>
              </a:rPr>
              <a:t>Therapy Services Strategy 2024-2029</a:t>
            </a:r>
          </a:p>
        </p:txBody>
      </p:sp>
      <p:sp>
        <p:nvSpPr>
          <p:cNvPr id="24" name="TextBox 23">
            <a:extLst>
              <a:ext uri="{FF2B5EF4-FFF2-40B4-BE49-F238E27FC236}">
                <a16:creationId xmlns:a16="http://schemas.microsoft.com/office/drawing/2014/main" id="{BD9E2BAA-7659-CA1E-D431-45D8E6608987}"/>
              </a:ext>
            </a:extLst>
          </p:cNvPr>
          <p:cNvSpPr txBox="1"/>
          <p:nvPr/>
        </p:nvSpPr>
        <p:spPr>
          <a:xfrm>
            <a:off x="144114" y="705663"/>
            <a:ext cx="4880112" cy="300531"/>
          </a:xfrm>
          <a:prstGeom prst="rect">
            <a:avLst/>
          </a:prstGeom>
          <a:noFill/>
        </p:spPr>
        <p:txBody>
          <a:bodyPr wrap="square">
            <a:spAutoFit/>
          </a:bodyPr>
          <a:lstStyle/>
          <a:p>
            <a:pPr>
              <a:lnSpc>
                <a:spcPts val="1540"/>
              </a:lnSpc>
            </a:pPr>
            <a:r>
              <a:rPr lang="en-US" sz="1800" b="1" dirty="0">
                <a:solidFill>
                  <a:srgbClr val="0070C0"/>
                </a:solidFill>
                <a:latin typeface="Aptos" panose="020B0004020202020204" pitchFamily="34" charset="0"/>
                <a:ea typeface="Public Sans"/>
                <a:cs typeface="Public Sans"/>
                <a:sym typeface="Public Sans"/>
              </a:rPr>
              <a:t>Our Purpose (Our Why)</a:t>
            </a:r>
          </a:p>
        </p:txBody>
      </p:sp>
      <p:sp>
        <p:nvSpPr>
          <p:cNvPr id="33" name="TextBox 32">
            <a:extLst>
              <a:ext uri="{FF2B5EF4-FFF2-40B4-BE49-F238E27FC236}">
                <a16:creationId xmlns:a16="http://schemas.microsoft.com/office/drawing/2014/main" id="{4C4D2BA2-EA23-F419-EF3E-FB83F92718BD}"/>
              </a:ext>
            </a:extLst>
          </p:cNvPr>
          <p:cNvSpPr txBox="1"/>
          <p:nvPr/>
        </p:nvSpPr>
        <p:spPr>
          <a:xfrm>
            <a:off x="208723" y="2537784"/>
            <a:ext cx="4880112" cy="300531"/>
          </a:xfrm>
          <a:prstGeom prst="rect">
            <a:avLst/>
          </a:prstGeom>
          <a:noFill/>
        </p:spPr>
        <p:txBody>
          <a:bodyPr wrap="square">
            <a:spAutoFit/>
          </a:bodyPr>
          <a:lstStyle/>
          <a:p>
            <a:pPr>
              <a:lnSpc>
                <a:spcPts val="1540"/>
              </a:lnSpc>
            </a:pPr>
            <a:r>
              <a:rPr lang="en-US" sz="1800" b="1" dirty="0">
                <a:solidFill>
                  <a:srgbClr val="0070C0"/>
                </a:solidFill>
                <a:latin typeface="Aptos" panose="020B0004020202020204" pitchFamily="34" charset="0"/>
                <a:ea typeface="Public Sans"/>
                <a:cs typeface="Public Sans"/>
                <a:sym typeface="Public Sans"/>
              </a:rPr>
              <a:t>Our Mission (Our What)</a:t>
            </a:r>
          </a:p>
        </p:txBody>
      </p:sp>
      <p:sp>
        <p:nvSpPr>
          <p:cNvPr id="34" name="TextBox 33">
            <a:extLst>
              <a:ext uri="{FF2B5EF4-FFF2-40B4-BE49-F238E27FC236}">
                <a16:creationId xmlns:a16="http://schemas.microsoft.com/office/drawing/2014/main" id="{95CABB9E-35BE-4176-B7F0-C2F584C9B31B}"/>
              </a:ext>
            </a:extLst>
          </p:cNvPr>
          <p:cNvSpPr txBox="1"/>
          <p:nvPr/>
        </p:nvSpPr>
        <p:spPr>
          <a:xfrm>
            <a:off x="208723" y="4206845"/>
            <a:ext cx="4880112" cy="300531"/>
          </a:xfrm>
          <a:prstGeom prst="rect">
            <a:avLst/>
          </a:prstGeom>
          <a:noFill/>
        </p:spPr>
        <p:txBody>
          <a:bodyPr wrap="square">
            <a:spAutoFit/>
          </a:bodyPr>
          <a:lstStyle/>
          <a:p>
            <a:pPr>
              <a:lnSpc>
                <a:spcPts val="1540"/>
              </a:lnSpc>
            </a:pPr>
            <a:r>
              <a:rPr lang="en-US" sz="1800" b="1" dirty="0">
                <a:solidFill>
                  <a:srgbClr val="0070C0"/>
                </a:solidFill>
                <a:latin typeface="Aptos" panose="020B0004020202020204" pitchFamily="34" charset="0"/>
                <a:ea typeface="Public Sans"/>
                <a:cs typeface="Public Sans"/>
                <a:sym typeface="Public Sans"/>
              </a:rPr>
              <a:t>Our Vision (Where we want to be)</a:t>
            </a:r>
          </a:p>
        </p:txBody>
      </p:sp>
      <p:sp>
        <p:nvSpPr>
          <p:cNvPr id="36" name="TextBox 35">
            <a:extLst>
              <a:ext uri="{FF2B5EF4-FFF2-40B4-BE49-F238E27FC236}">
                <a16:creationId xmlns:a16="http://schemas.microsoft.com/office/drawing/2014/main" id="{B7165238-CFD0-FA46-472E-8CBEADAE7C46}"/>
              </a:ext>
            </a:extLst>
          </p:cNvPr>
          <p:cNvSpPr txBox="1"/>
          <p:nvPr/>
        </p:nvSpPr>
        <p:spPr>
          <a:xfrm>
            <a:off x="208723" y="1092828"/>
            <a:ext cx="4045224" cy="1092607"/>
          </a:xfrm>
          <a:prstGeom prst="rect">
            <a:avLst/>
          </a:prstGeom>
          <a:solidFill>
            <a:srgbClr val="FFC000"/>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300" dirty="0">
                <a:latin typeface="Aptos"/>
              </a:rPr>
              <a:t>T</a:t>
            </a:r>
            <a:r>
              <a:rPr kumimoji="0" lang="en-GB" sz="1300" b="0" i="0" u="none" strike="noStrike" kern="1200" cap="none" spc="0" normalizeH="0" baseline="0" noProof="0" dirty="0">
                <a:ln>
                  <a:noFill/>
                </a:ln>
                <a:effectLst/>
                <a:uLnTx/>
                <a:uFillTx/>
                <a:latin typeface="Aptos"/>
              </a:rPr>
              <a:t>o provide timely, proactive and preventative therapeutic pathways that promote recovery, rehabilitation and self-management in a psychologically informed care system</a:t>
            </a:r>
            <a:r>
              <a:rPr lang="en-GB" sz="1300" dirty="0">
                <a:latin typeface="Aptos"/>
              </a:rPr>
              <a:t> that</a:t>
            </a:r>
            <a:r>
              <a:rPr kumimoji="0" lang="en-GB" sz="1300" b="0" i="0" u="none" strike="noStrike" kern="1200" cap="none" spc="0" normalizeH="0" baseline="0" noProof="0" dirty="0">
                <a:ln>
                  <a:noFill/>
                </a:ln>
                <a:effectLst/>
                <a:uLnTx/>
                <a:uFillTx/>
                <a:latin typeface="Aptos"/>
              </a:rPr>
              <a:t> </a:t>
            </a:r>
            <a:r>
              <a:rPr lang="en-GB" sz="1300" dirty="0">
                <a:latin typeface="Aptos" panose="020B0004020202020204" pitchFamily="34" charset="0"/>
              </a:rPr>
              <a:t>improve quality, patient outcomes and experience.</a:t>
            </a:r>
            <a:endParaRPr kumimoji="0" lang="en-GB" sz="1300" b="0" i="0" u="none" strike="noStrike" kern="1200" cap="none" spc="0" normalizeH="0" baseline="0" noProof="0" dirty="0">
              <a:ln>
                <a:noFill/>
              </a:ln>
              <a:effectLst/>
              <a:uLnTx/>
              <a:uFillTx/>
              <a:latin typeface="Aptos"/>
            </a:endParaRPr>
          </a:p>
        </p:txBody>
      </p:sp>
      <p:sp>
        <p:nvSpPr>
          <p:cNvPr id="37" name="TextBox 36">
            <a:extLst>
              <a:ext uri="{FF2B5EF4-FFF2-40B4-BE49-F238E27FC236}">
                <a16:creationId xmlns:a16="http://schemas.microsoft.com/office/drawing/2014/main" id="{6EC2C2FE-A6F4-906A-CDA0-4094EC8EAC1D}"/>
              </a:ext>
            </a:extLst>
          </p:cNvPr>
          <p:cNvSpPr txBox="1"/>
          <p:nvPr/>
        </p:nvSpPr>
        <p:spPr>
          <a:xfrm>
            <a:off x="4412969" y="700385"/>
            <a:ext cx="4880112" cy="492892"/>
          </a:xfrm>
          <a:prstGeom prst="rect">
            <a:avLst/>
          </a:prstGeom>
          <a:noFill/>
        </p:spPr>
        <p:txBody>
          <a:bodyPr wrap="square">
            <a:spAutoFit/>
          </a:bodyPr>
          <a:lstStyle/>
          <a:p>
            <a:pPr>
              <a:lnSpc>
                <a:spcPts val="1540"/>
              </a:lnSpc>
            </a:pPr>
            <a:r>
              <a:rPr lang="en-US" b="1" dirty="0">
                <a:solidFill>
                  <a:srgbClr val="0070C0"/>
                </a:solidFill>
                <a:latin typeface="Aptos" panose="020B0004020202020204" pitchFamily="34" charset="0"/>
                <a:ea typeface="Public Sans"/>
                <a:cs typeface="Public Sans"/>
                <a:sym typeface="Public Sans"/>
              </a:rPr>
              <a:t>Core Principles </a:t>
            </a:r>
            <a:r>
              <a:rPr lang="en-US" sz="1800" b="1" dirty="0">
                <a:solidFill>
                  <a:srgbClr val="0070C0"/>
                </a:solidFill>
                <a:latin typeface="Aptos" panose="020B0004020202020204" pitchFamily="34" charset="0"/>
                <a:ea typeface="Public Sans"/>
                <a:cs typeface="Public Sans"/>
                <a:sym typeface="Public Sans"/>
              </a:rPr>
              <a:t>(Our Behaviours)</a:t>
            </a:r>
          </a:p>
          <a:p>
            <a:pPr marL="285750" indent="-285750">
              <a:lnSpc>
                <a:spcPts val="1540"/>
              </a:lnSpc>
              <a:buFont typeface="Arial" panose="020B0604020202020204" pitchFamily="34" charset="0"/>
              <a:buChar char="•"/>
            </a:pPr>
            <a:endParaRPr lang="en-US" sz="1800" b="1" dirty="0">
              <a:solidFill>
                <a:srgbClr val="0070C0"/>
              </a:solidFill>
              <a:latin typeface="Aptos" panose="020B0004020202020204" pitchFamily="34" charset="0"/>
              <a:ea typeface="Public Sans"/>
              <a:cs typeface="Public Sans"/>
              <a:sym typeface="Public Sans"/>
            </a:endParaRPr>
          </a:p>
        </p:txBody>
      </p:sp>
      <p:sp>
        <p:nvSpPr>
          <p:cNvPr id="38" name="TextBox 37">
            <a:extLst>
              <a:ext uri="{FF2B5EF4-FFF2-40B4-BE49-F238E27FC236}">
                <a16:creationId xmlns:a16="http://schemas.microsoft.com/office/drawing/2014/main" id="{AF6CD9D4-66AD-960C-E2C4-6ED55973464F}"/>
              </a:ext>
            </a:extLst>
          </p:cNvPr>
          <p:cNvSpPr txBox="1"/>
          <p:nvPr/>
        </p:nvSpPr>
        <p:spPr>
          <a:xfrm>
            <a:off x="4412969" y="3191857"/>
            <a:ext cx="4880112" cy="300531"/>
          </a:xfrm>
          <a:prstGeom prst="rect">
            <a:avLst/>
          </a:prstGeom>
          <a:noFill/>
        </p:spPr>
        <p:txBody>
          <a:bodyPr wrap="square">
            <a:spAutoFit/>
          </a:bodyPr>
          <a:lstStyle/>
          <a:p>
            <a:pPr>
              <a:lnSpc>
                <a:spcPts val="1540"/>
              </a:lnSpc>
            </a:pPr>
            <a:r>
              <a:rPr lang="en-US" b="1" dirty="0">
                <a:solidFill>
                  <a:srgbClr val="0070C0"/>
                </a:solidFill>
                <a:latin typeface="Aptos" panose="020B0004020202020204" pitchFamily="34" charset="0"/>
                <a:ea typeface="Public Sans"/>
                <a:cs typeface="Public Sans"/>
                <a:sym typeface="Public Sans"/>
              </a:rPr>
              <a:t>Strategic Themes </a:t>
            </a:r>
            <a:r>
              <a:rPr lang="en-US" sz="1800" b="1" dirty="0">
                <a:solidFill>
                  <a:srgbClr val="0070C0"/>
                </a:solidFill>
                <a:latin typeface="Aptos" panose="020B0004020202020204" pitchFamily="34" charset="0"/>
                <a:ea typeface="Public Sans"/>
                <a:cs typeface="Public Sans"/>
                <a:sym typeface="Public Sans"/>
              </a:rPr>
              <a:t>(Our Priorities)</a:t>
            </a:r>
          </a:p>
        </p:txBody>
      </p:sp>
      <p:sp>
        <p:nvSpPr>
          <p:cNvPr id="39" name="TextBox 38">
            <a:extLst>
              <a:ext uri="{FF2B5EF4-FFF2-40B4-BE49-F238E27FC236}">
                <a16:creationId xmlns:a16="http://schemas.microsoft.com/office/drawing/2014/main" id="{1241EF89-33A9-E8AF-D06D-14B952C87E9D}"/>
              </a:ext>
            </a:extLst>
          </p:cNvPr>
          <p:cNvSpPr txBox="1"/>
          <p:nvPr/>
        </p:nvSpPr>
        <p:spPr>
          <a:xfrm>
            <a:off x="237170" y="4595595"/>
            <a:ext cx="4045223" cy="1092607"/>
          </a:xfrm>
          <a:prstGeom prst="rect">
            <a:avLst/>
          </a:prstGeom>
          <a:solidFill>
            <a:srgbClr val="92D050"/>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300" dirty="0">
                <a:latin typeface="Aptos" panose="020B0004020202020204" pitchFamily="34" charset="0"/>
              </a:rPr>
              <a:t>To develop the quality, capacity and capability of our Therapy, AHP &amp; Psychology staff and services working with children, young people, adults and older adults across our hospitals, local communities and regionally. </a:t>
            </a:r>
          </a:p>
        </p:txBody>
      </p:sp>
      <p:sp>
        <p:nvSpPr>
          <p:cNvPr id="41" name="TextBox 40">
            <a:extLst>
              <a:ext uri="{FF2B5EF4-FFF2-40B4-BE49-F238E27FC236}">
                <a16:creationId xmlns:a16="http://schemas.microsoft.com/office/drawing/2014/main" id="{34470B44-1C58-F04B-68FD-CDA601CD007A}"/>
              </a:ext>
            </a:extLst>
          </p:cNvPr>
          <p:cNvSpPr txBox="1"/>
          <p:nvPr/>
        </p:nvSpPr>
        <p:spPr>
          <a:xfrm>
            <a:off x="237169" y="2856487"/>
            <a:ext cx="4016778" cy="900000"/>
          </a:xfrm>
          <a:prstGeom prst="rect">
            <a:avLst/>
          </a:prstGeom>
          <a:solidFill>
            <a:schemeClr val="tx2">
              <a:lumMod val="40000"/>
              <a:lumOff val="60000"/>
            </a:schemeClr>
          </a:solidFill>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300" dirty="0">
                <a:latin typeface="Aptos" panose="020B0004020202020204" pitchFamily="34" charset="0"/>
              </a:rPr>
              <a:t>We provide high quality, compassionate and trauma-informed psychological and therapeutic services to all who need them across the patient lifespan.</a:t>
            </a:r>
          </a:p>
        </p:txBody>
      </p:sp>
      <p:sp>
        <p:nvSpPr>
          <p:cNvPr id="42" name="TextBox 41">
            <a:extLst>
              <a:ext uri="{FF2B5EF4-FFF2-40B4-BE49-F238E27FC236}">
                <a16:creationId xmlns:a16="http://schemas.microsoft.com/office/drawing/2014/main" id="{55A1D1A3-AE3A-1E38-4E3D-C18C23F9CC62}"/>
              </a:ext>
            </a:extLst>
          </p:cNvPr>
          <p:cNvSpPr txBox="1"/>
          <p:nvPr/>
        </p:nvSpPr>
        <p:spPr>
          <a:xfrm>
            <a:off x="4491459" y="1092828"/>
            <a:ext cx="5118027" cy="1938992"/>
          </a:xfrm>
          <a:prstGeom prst="rect">
            <a:avLst/>
          </a:prstGeom>
          <a:solidFill>
            <a:schemeClr val="accent6"/>
          </a:solidFill>
        </p:spPr>
        <p:txBody>
          <a:bodyPr wrap="square">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ABeeZee Bold"/>
                <a:cs typeface="ABeeZee Bold"/>
                <a:sym typeface="ABeeZee Bold"/>
              </a:rPr>
              <a:t>Listen, engage, involve and effectively communicate with our staff</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ABeeZee Bold"/>
                <a:cs typeface="ABeeZee Bold"/>
                <a:sym typeface="ABeeZee Bold"/>
              </a:rPr>
              <a:t>Strengthen clinical and professional leadership for AHP, Therapy and Psychology clinicians and teams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ptos" panose="020B0004020202020204" pitchFamily="34" charset="0"/>
                <a:ea typeface="ABeeZee Bold"/>
                <a:cs typeface="ABeeZee Bold"/>
                <a:sym typeface="ABeeZee Bold"/>
              </a:rPr>
              <a:t>Commit to delivering safe, high quality and trauma informed patient care </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ABeeZee Bold"/>
              <a:cs typeface="ABeeZee Bold"/>
              <a:sym typeface="ABeeZee Bold"/>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ptos" panose="020B0004020202020204" pitchFamily="34" charset="0"/>
                <a:ea typeface="ABeeZee Bold"/>
                <a:cs typeface="ABeeZee Bold"/>
                <a:sym typeface="ABeeZee Bold"/>
              </a:rPr>
              <a:t>Enhance our collective voice by working c</a:t>
            </a:r>
            <a:r>
              <a:rPr kumimoji="0" lang="en-US" sz="1200" b="0" i="0" u="none" strike="noStrike" kern="1200" cap="none" spc="0" normalizeH="0" baseline="0" noProof="0" dirty="0" err="1">
                <a:ln>
                  <a:noFill/>
                </a:ln>
                <a:solidFill>
                  <a:srgbClr val="000000"/>
                </a:solidFill>
                <a:effectLst/>
                <a:uLnTx/>
                <a:uFillTx/>
                <a:latin typeface="Aptos" panose="020B0004020202020204" pitchFamily="34" charset="0"/>
                <a:ea typeface="ABeeZee Bold"/>
                <a:cs typeface="ABeeZee Bold"/>
                <a:sym typeface="ABeeZee Bold"/>
              </a:rPr>
              <a:t>ollaboratively</a:t>
            </a: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ABeeZee Bold"/>
                <a:cs typeface="ABeeZee Bold"/>
                <a:sym typeface="ABeeZee Bold"/>
              </a:rPr>
              <a:t> on shared priorities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ptos" panose="020B0004020202020204" pitchFamily="34" charset="0"/>
              </a:rPr>
              <a:t>Work together with our MDT colleagues to </a:t>
            </a:r>
            <a:r>
              <a:rPr lang="en-US" sz="1200" dirty="0">
                <a:solidFill>
                  <a:srgbClr val="000000"/>
                </a:solidFill>
                <a:latin typeface="Aptos" panose="020B0004020202020204" pitchFamily="34" charset="0"/>
                <a:sym typeface="ABeeZee Bold"/>
              </a:rPr>
              <a:t>a</a:t>
            </a:r>
            <a:r>
              <a:rPr lang="en-US" sz="1200" dirty="0">
                <a:solidFill>
                  <a:srgbClr val="000000"/>
                </a:solidFill>
                <a:latin typeface="Aptos" panose="020B0004020202020204" pitchFamily="34" charset="0"/>
                <a:ea typeface="ABeeZee Bold"/>
                <a:cs typeface="ABeeZee Bold"/>
                <a:sym typeface="ABeeZee Bold"/>
              </a:rPr>
              <a:t>ctively contribute to Clinical Boards and Trust priorities</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ABeeZee Bold"/>
              <a:cs typeface="ABeeZee Bold"/>
              <a:sym typeface="ABeeZee Bold"/>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Aptos" panose="020B0004020202020204" pitchFamily="34" charset="0"/>
              </a:rPr>
              <a:t>Embed sustainability into how we work and develop our services</a:t>
            </a:r>
          </a:p>
        </p:txBody>
      </p:sp>
    </p:spTree>
    <p:extLst>
      <p:ext uri="{BB962C8B-B14F-4D97-AF65-F5344CB8AC3E}">
        <p14:creationId xmlns:p14="http://schemas.microsoft.com/office/powerpoint/2010/main" val="170488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87637-1B9A-87FB-BB35-F2F2BA2B2440}"/>
            </a:ext>
          </a:extLst>
        </p:cNvPr>
        <p:cNvGrpSpPr/>
        <p:nvPr/>
      </p:nvGrpSpPr>
      <p:grpSpPr>
        <a:xfrm>
          <a:off x="0" y="0"/>
          <a:ext cx="0" cy="0"/>
          <a:chOff x="0" y="0"/>
          <a:chExt cx="0" cy="0"/>
        </a:xfrm>
      </p:grpSpPr>
      <p:pic>
        <p:nvPicPr>
          <p:cNvPr id="32" name="Picture 31">
            <a:extLst>
              <a:ext uri="{FF2B5EF4-FFF2-40B4-BE49-F238E27FC236}">
                <a16:creationId xmlns:a16="http://schemas.microsoft.com/office/drawing/2014/main" id="{9E65252D-9455-2385-95DC-E7B1C09647AF}"/>
              </a:ext>
            </a:extLst>
          </p:cNvPr>
          <p:cNvPicPr>
            <a:picLocks noChangeAspect="1"/>
          </p:cNvPicPr>
          <p:nvPr/>
        </p:nvPicPr>
        <p:blipFill>
          <a:blip r:embed="rId2"/>
          <a:stretch>
            <a:fillRect/>
          </a:stretch>
        </p:blipFill>
        <p:spPr>
          <a:xfrm>
            <a:off x="4466" y="6235415"/>
            <a:ext cx="9756972" cy="1106590"/>
          </a:xfrm>
          <a:prstGeom prst="rect">
            <a:avLst/>
          </a:prstGeom>
        </p:spPr>
      </p:pic>
      <p:sp>
        <p:nvSpPr>
          <p:cNvPr id="21" name="TextBox 20">
            <a:extLst>
              <a:ext uri="{FF2B5EF4-FFF2-40B4-BE49-F238E27FC236}">
                <a16:creationId xmlns:a16="http://schemas.microsoft.com/office/drawing/2014/main" id="{FD66458A-EE40-F78A-2989-BFBCFCA8BAA6}"/>
              </a:ext>
            </a:extLst>
          </p:cNvPr>
          <p:cNvSpPr txBox="1"/>
          <p:nvPr/>
        </p:nvSpPr>
        <p:spPr>
          <a:xfrm>
            <a:off x="144114" y="182090"/>
            <a:ext cx="7359925" cy="321819"/>
          </a:xfrm>
          <a:prstGeom prst="rect">
            <a:avLst/>
          </a:prstGeom>
          <a:noFill/>
        </p:spPr>
        <p:txBody>
          <a:bodyPr wrap="square">
            <a:spAutoFit/>
          </a:bodyPr>
          <a:lstStyle/>
          <a:p>
            <a:pPr>
              <a:lnSpc>
                <a:spcPts val="1540"/>
              </a:lnSpc>
            </a:pPr>
            <a:r>
              <a:rPr lang="en-US" sz="2400" b="1" dirty="0">
                <a:solidFill>
                  <a:srgbClr val="0070C0"/>
                </a:solidFill>
                <a:latin typeface="Aptos" panose="020B0004020202020204" pitchFamily="34" charset="0"/>
                <a:ea typeface="Public Sans"/>
                <a:cs typeface="Public Sans"/>
                <a:sym typeface="Public Sans"/>
              </a:rPr>
              <a:t>Therapy Services Strategic Priorities</a:t>
            </a:r>
          </a:p>
        </p:txBody>
      </p:sp>
      <p:sp>
        <p:nvSpPr>
          <p:cNvPr id="3" name="Rectangle: Rounded Corners 2">
            <a:extLst>
              <a:ext uri="{FF2B5EF4-FFF2-40B4-BE49-F238E27FC236}">
                <a16:creationId xmlns:a16="http://schemas.microsoft.com/office/drawing/2014/main" id="{558BEF73-CDDD-4554-758B-62FEB2BE9D2D}"/>
              </a:ext>
            </a:extLst>
          </p:cNvPr>
          <p:cNvSpPr/>
          <p:nvPr/>
        </p:nvSpPr>
        <p:spPr>
          <a:xfrm>
            <a:off x="3032764" y="1077668"/>
            <a:ext cx="3260906" cy="865004"/>
          </a:xfrm>
          <a:prstGeom prst="roundRect">
            <a:avLst/>
          </a:prstGeom>
          <a:solidFill>
            <a:srgbClr val="FFC000"/>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kumimoji="0" lang="en-GB" sz="1000" b="1" i="0" u="none" strike="noStrike" kern="1200" cap="none" spc="0" normalizeH="0" baseline="0" noProof="0" dirty="0">
                <a:ln>
                  <a:noFill/>
                </a:ln>
                <a:solidFill>
                  <a:srgbClr val="000000"/>
                </a:solidFill>
                <a:effectLst/>
                <a:uLnTx/>
                <a:uFillTx/>
                <a:latin typeface="Aptos"/>
              </a:rPr>
              <a:t>Therapy Services People Plan</a:t>
            </a:r>
          </a:p>
          <a:p>
            <a:pPr algn="ctr">
              <a:spcAft>
                <a:spcPts val="600"/>
              </a:spcAft>
            </a:pPr>
            <a:r>
              <a:rPr kumimoji="0" lang="en-GB" sz="1000" b="0" i="0" u="none" strike="noStrike" kern="1200" cap="none" spc="0" normalizeH="0" baseline="0" noProof="0" dirty="0">
                <a:ln>
                  <a:noFill/>
                </a:ln>
                <a:solidFill>
                  <a:srgbClr val="000000"/>
                </a:solidFill>
                <a:effectLst/>
                <a:uLnTx/>
                <a:uFillTx/>
                <a:latin typeface="Aptos"/>
              </a:rPr>
              <a:t>To provide a positive, supportive and healthy workplace for our Therapy Services team members where they feel listened to, empowered and valued</a:t>
            </a:r>
          </a:p>
        </p:txBody>
      </p:sp>
      <p:pic>
        <p:nvPicPr>
          <p:cNvPr id="4" name="Picture 3">
            <a:extLst>
              <a:ext uri="{FF2B5EF4-FFF2-40B4-BE49-F238E27FC236}">
                <a16:creationId xmlns:a16="http://schemas.microsoft.com/office/drawing/2014/main" id="{EC59274C-B7CB-93E3-0E99-C4682FBD40FB}"/>
              </a:ext>
            </a:extLst>
          </p:cNvPr>
          <p:cNvPicPr>
            <a:picLocks noChangeAspect="1"/>
          </p:cNvPicPr>
          <p:nvPr/>
        </p:nvPicPr>
        <p:blipFill>
          <a:blip r:embed="rId3"/>
          <a:stretch>
            <a:fillRect/>
          </a:stretch>
        </p:blipFill>
        <p:spPr>
          <a:xfrm>
            <a:off x="3074133" y="2091758"/>
            <a:ext cx="3151460" cy="2748309"/>
          </a:xfrm>
          <a:prstGeom prst="rect">
            <a:avLst/>
          </a:prstGeom>
        </p:spPr>
      </p:pic>
      <p:sp>
        <p:nvSpPr>
          <p:cNvPr id="5" name="Rectangle: Rounded Corners 4">
            <a:extLst>
              <a:ext uri="{FF2B5EF4-FFF2-40B4-BE49-F238E27FC236}">
                <a16:creationId xmlns:a16="http://schemas.microsoft.com/office/drawing/2014/main" id="{BA3B6D26-63CF-26E5-2890-7A881B8D9A34}"/>
              </a:ext>
            </a:extLst>
          </p:cNvPr>
          <p:cNvSpPr/>
          <p:nvPr/>
        </p:nvSpPr>
        <p:spPr>
          <a:xfrm>
            <a:off x="6321871" y="2265933"/>
            <a:ext cx="3260906" cy="899298"/>
          </a:xfrm>
          <a:prstGeom prst="roundRect">
            <a:avLst/>
          </a:prstGeom>
          <a:solidFill>
            <a:srgbClr val="00B0F0"/>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ct val="0"/>
              </a:spcBef>
              <a:defRPr/>
            </a:pPr>
            <a:r>
              <a:rPr kumimoji="0" lang="en-GB" sz="1000" b="1" i="0" u="none" strike="noStrike" kern="1200" cap="none" spc="0" normalizeH="0" baseline="0" noProof="0" dirty="0">
                <a:ln>
                  <a:noFill/>
                </a:ln>
                <a:solidFill>
                  <a:prstClr val="black"/>
                </a:solidFill>
                <a:effectLst/>
                <a:uLnTx/>
                <a:uFillTx/>
                <a:latin typeface="Aptos"/>
              </a:rPr>
              <a:t>Therapy Services Children and Young People</a:t>
            </a:r>
          </a:p>
          <a:p>
            <a:pPr algn="ctr">
              <a:spcBef>
                <a:spcPct val="0"/>
              </a:spcBef>
              <a:defRPr/>
            </a:pPr>
            <a:endParaRPr kumimoji="0" lang="en-GB" sz="1000" b="0" i="0" u="none" strike="noStrike" kern="1200" cap="none" spc="0" normalizeH="0" baseline="0" noProof="0" dirty="0">
              <a:ln>
                <a:noFill/>
              </a:ln>
              <a:solidFill>
                <a:prstClr val="black"/>
              </a:solidFill>
              <a:effectLst/>
              <a:uLnTx/>
              <a:uFillTx/>
              <a:latin typeface="Aptos"/>
            </a:endParaRPr>
          </a:p>
          <a:p>
            <a:pPr algn="ctr">
              <a:spcBef>
                <a:spcPct val="0"/>
              </a:spcBef>
              <a:defRPr/>
            </a:pPr>
            <a:r>
              <a:rPr kumimoji="0" lang="en-GB" sz="1000" b="0" i="0" u="none" strike="noStrike" kern="1200" cap="none" spc="0" normalizeH="0" baseline="0" noProof="0" dirty="0">
                <a:ln>
                  <a:noFill/>
                </a:ln>
                <a:solidFill>
                  <a:prstClr val="black"/>
                </a:solidFill>
                <a:effectLst/>
                <a:uLnTx/>
                <a:uFillTx/>
                <a:latin typeface="Aptos"/>
              </a:rPr>
              <a:t>Providing excellent specialist services to meet the needs of the </a:t>
            </a:r>
            <a:r>
              <a:rPr lang="en-GB" sz="1000" dirty="0">
                <a:solidFill>
                  <a:prstClr val="black"/>
                </a:solidFill>
                <a:latin typeface="Aptos"/>
              </a:rPr>
              <a:t>children, young</a:t>
            </a:r>
            <a:r>
              <a:rPr kumimoji="0" lang="en-GB" sz="1000" b="0" i="0" u="none" strike="noStrike" kern="1200" cap="none" spc="0" normalizeH="0" baseline="0" noProof="0" dirty="0">
                <a:ln>
                  <a:noFill/>
                </a:ln>
                <a:solidFill>
                  <a:prstClr val="black"/>
                </a:solidFill>
                <a:effectLst/>
                <a:uLnTx/>
                <a:uFillTx/>
                <a:latin typeface="Aptos"/>
              </a:rPr>
              <a:t> people</a:t>
            </a:r>
            <a:r>
              <a:rPr lang="en-GB" sz="1000" dirty="0">
                <a:solidFill>
                  <a:prstClr val="black"/>
                </a:solidFill>
                <a:latin typeface="Aptos"/>
              </a:rPr>
              <a:t>,</a:t>
            </a:r>
            <a:r>
              <a:rPr kumimoji="0" lang="en-GB" sz="1000" b="0" i="0" u="none" strike="noStrike" kern="1200" cap="none" spc="0" normalizeH="0" baseline="0" noProof="0" dirty="0">
                <a:ln>
                  <a:noFill/>
                </a:ln>
                <a:solidFill>
                  <a:prstClr val="black"/>
                </a:solidFill>
                <a:effectLst/>
                <a:uLnTx/>
                <a:uFillTx/>
                <a:latin typeface="Aptos"/>
              </a:rPr>
              <a:t> </a:t>
            </a:r>
            <a:r>
              <a:rPr lang="en-GB" sz="1000" dirty="0">
                <a:solidFill>
                  <a:prstClr val="black"/>
                </a:solidFill>
                <a:latin typeface="Aptos"/>
              </a:rPr>
              <a:t>their families and carer networks</a:t>
            </a:r>
            <a:endParaRPr lang="en-GB" sz="1000" i="0" u="none" strike="noStrike" kern="1200" cap="none" spc="0" normalizeH="0" baseline="0" noProof="0" dirty="0">
              <a:ln>
                <a:noFill/>
              </a:ln>
              <a:solidFill>
                <a:prstClr val="black"/>
              </a:solidFill>
              <a:effectLst/>
              <a:uLnTx/>
              <a:uFillTx/>
              <a:latin typeface="Aptos"/>
              <a:ea typeface="Canva Sans Bold"/>
              <a:cs typeface="Canva Sans Bold"/>
            </a:endParaRPr>
          </a:p>
        </p:txBody>
      </p:sp>
      <p:sp>
        <p:nvSpPr>
          <p:cNvPr id="6" name="Rectangle: Rounded Corners 5">
            <a:extLst>
              <a:ext uri="{FF2B5EF4-FFF2-40B4-BE49-F238E27FC236}">
                <a16:creationId xmlns:a16="http://schemas.microsoft.com/office/drawing/2014/main" id="{4190549A-5B88-201B-2E6C-D48C71F063FD}"/>
              </a:ext>
            </a:extLst>
          </p:cNvPr>
          <p:cNvSpPr/>
          <p:nvPr/>
        </p:nvSpPr>
        <p:spPr>
          <a:xfrm>
            <a:off x="6321871" y="3581035"/>
            <a:ext cx="3260907" cy="1012394"/>
          </a:xfrm>
          <a:prstGeom prst="roundRect">
            <a:avLst/>
          </a:prstGeom>
          <a:solidFill>
            <a:srgbClr val="FF0000"/>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000000"/>
                </a:solidFill>
                <a:latin typeface="Aptos"/>
                <a:ea typeface="Canva Sans Bold"/>
                <a:cs typeface="Canva Sans Bold"/>
                <a:sym typeface="Canva Sans Bold"/>
              </a:rPr>
              <a:t>Therapy Services Acute, Specialist and Critical Care pathways for Adults</a:t>
            </a:r>
          </a:p>
          <a:p>
            <a:pPr algn="ctr"/>
            <a:endParaRPr lang="en-GB" sz="500" dirty="0">
              <a:solidFill>
                <a:prstClr val="black"/>
              </a:solidFill>
              <a:latin typeface="Aptos"/>
              <a:ea typeface="Calibri"/>
              <a:cs typeface="Arial"/>
            </a:endParaRPr>
          </a:p>
          <a:p>
            <a:pPr algn="ctr"/>
            <a:r>
              <a:rPr lang="en-GB" sz="1000" dirty="0">
                <a:solidFill>
                  <a:prstClr val="black"/>
                </a:solidFill>
                <a:latin typeface="Aptos"/>
                <a:ea typeface="Calibri"/>
                <a:cs typeface="Arial"/>
              </a:rPr>
              <a:t>Working collaboratively to deliver</a:t>
            </a:r>
            <a:r>
              <a:rPr kumimoji="0" lang="en-GB" sz="1000" b="0" u="none" strike="noStrike" kern="1200" cap="none" spc="0" normalizeH="0" baseline="0" noProof="0" dirty="0">
                <a:ln>
                  <a:noFill/>
                </a:ln>
                <a:solidFill>
                  <a:prstClr val="black"/>
                </a:solidFill>
                <a:effectLst/>
                <a:uLnTx/>
                <a:uFillTx/>
                <a:latin typeface="Aptos"/>
                <a:ea typeface="Calibri"/>
                <a:cs typeface="Arial"/>
              </a:rPr>
              <a:t> </a:t>
            </a:r>
            <a:r>
              <a:rPr lang="en-GB" sz="1000" dirty="0">
                <a:solidFill>
                  <a:prstClr val="black"/>
                </a:solidFill>
                <a:latin typeface="Aptos"/>
                <a:ea typeface="Calibri"/>
                <a:cs typeface="Arial"/>
              </a:rPr>
              <a:t>timely access to high</a:t>
            </a:r>
            <a:r>
              <a:rPr kumimoji="0" lang="en-GB" sz="1000" b="0" u="none" strike="noStrike" kern="1200" cap="none" spc="0" normalizeH="0" baseline="0" noProof="0" dirty="0">
                <a:ln>
                  <a:noFill/>
                </a:ln>
                <a:solidFill>
                  <a:prstClr val="black"/>
                </a:solidFill>
                <a:effectLst/>
                <a:uLnTx/>
                <a:uFillTx/>
                <a:latin typeface="Aptos"/>
                <a:ea typeface="Calibri"/>
                <a:cs typeface="Arial"/>
              </a:rPr>
              <a:t> quality, </a:t>
            </a:r>
            <a:r>
              <a:rPr lang="en-GB" sz="1000" dirty="0">
                <a:solidFill>
                  <a:prstClr val="black"/>
                </a:solidFill>
                <a:latin typeface="Aptos"/>
                <a:ea typeface="Calibri"/>
                <a:cs typeface="Arial"/>
              </a:rPr>
              <a:t>safe and sustainable</a:t>
            </a:r>
            <a:r>
              <a:rPr kumimoji="0" lang="en-GB" sz="1000" b="0" u="none" strike="noStrike" kern="1200" cap="none" spc="0" normalizeH="0" baseline="0" noProof="0" dirty="0">
                <a:ln>
                  <a:noFill/>
                </a:ln>
                <a:solidFill>
                  <a:prstClr val="black"/>
                </a:solidFill>
                <a:effectLst/>
                <a:uLnTx/>
                <a:uFillTx/>
                <a:latin typeface="Aptos"/>
                <a:ea typeface="Calibri"/>
                <a:cs typeface="Arial"/>
              </a:rPr>
              <a:t> </a:t>
            </a:r>
            <a:r>
              <a:rPr lang="en-GB" sz="1000" dirty="0">
                <a:solidFill>
                  <a:prstClr val="black"/>
                </a:solidFill>
                <a:latin typeface="Aptos"/>
                <a:ea typeface="Calibri"/>
                <a:cs typeface="Arial"/>
              </a:rPr>
              <a:t>specialist</a:t>
            </a:r>
            <a:r>
              <a:rPr kumimoji="0" lang="en-GB" sz="1000" b="0" u="none" strike="noStrike" kern="1200" cap="none" spc="0" normalizeH="0" baseline="0" noProof="0" dirty="0">
                <a:ln>
                  <a:noFill/>
                </a:ln>
                <a:solidFill>
                  <a:prstClr val="black"/>
                </a:solidFill>
                <a:effectLst/>
                <a:uLnTx/>
                <a:uFillTx/>
                <a:latin typeface="Aptos"/>
                <a:ea typeface="Calibri"/>
                <a:cs typeface="Arial"/>
              </a:rPr>
              <a:t> </a:t>
            </a:r>
            <a:r>
              <a:rPr lang="en-GB" sz="1000" dirty="0">
                <a:solidFill>
                  <a:prstClr val="black"/>
                </a:solidFill>
                <a:latin typeface="Aptos"/>
                <a:ea typeface="Calibri"/>
                <a:cs typeface="Arial"/>
              </a:rPr>
              <a:t>care, ensuring</a:t>
            </a:r>
            <a:r>
              <a:rPr kumimoji="0" lang="en-GB" sz="1000" b="0" u="none" strike="noStrike" kern="1200" cap="none" spc="0" normalizeH="0" baseline="0" noProof="0" dirty="0">
                <a:ln>
                  <a:noFill/>
                </a:ln>
                <a:solidFill>
                  <a:prstClr val="black"/>
                </a:solidFill>
                <a:effectLst/>
                <a:uLnTx/>
                <a:uFillTx/>
                <a:latin typeface="Aptos"/>
                <a:ea typeface="Calibri"/>
                <a:cs typeface="Arial"/>
              </a:rPr>
              <a:t> equitable and accessible provision of care for all</a:t>
            </a:r>
            <a:endParaRPr lang="en-GB" sz="1000" dirty="0">
              <a:solidFill>
                <a:prstClr val="black"/>
              </a:solidFill>
              <a:latin typeface="Aptos"/>
              <a:ea typeface="Calibri"/>
              <a:cs typeface="Arial"/>
            </a:endParaRPr>
          </a:p>
        </p:txBody>
      </p:sp>
      <p:sp>
        <p:nvSpPr>
          <p:cNvPr id="7" name="Flowchart: Alternative Process 6">
            <a:extLst>
              <a:ext uri="{FF2B5EF4-FFF2-40B4-BE49-F238E27FC236}">
                <a16:creationId xmlns:a16="http://schemas.microsoft.com/office/drawing/2014/main" id="{357A7B18-4A53-779A-751D-A3DFDAFBDA4E}"/>
              </a:ext>
            </a:extLst>
          </p:cNvPr>
          <p:cNvSpPr/>
          <p:nvPr/>
        </p:nvSpPr>
        <p:spPr>
          <a:xfrm>
            <a:off x="3074133" y="4984446"/>
            <a:ext cx="3260906" cy="1106590"/>
          </a:xfrm>
          <a:prstGeom prst="flowChartAlternateProcess">
            <a:avLst/>
          </a:prstGeom>
          <a:solidFill>
            <a:srgbClr val="FFFF00"/>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ptos"/>
                <a:ea typeface="Canva Sans Bold"/>
                <a:cs typeface="Canva Sans Bold"/>
                <a:sym typeface="Canva Sans Bold"/>
              </a:rPr>
              <a:t>Movement for Change</a:t>
            </a:r>
            <a:r>
              <a:rPr kumimoji="0" lang="en-GB" sz="1000" b="0" i="0" u="none" strike="noStrike" kern="100" cap="none" spc="0" normalizeH="0" baseline="0" noProof="0" dirty="0">
                <a:ln>
                  <a:noFill/>
                </a:ln>
                <a:solidFill>
                  <a:prstClr val="black"/>
                </a:solidFill>
                <a:effectLst/>
                <a:uLnTx/>
                <a:uFillTx/>
                <a:latin typeface="Aptos"/>
                <a:ea typeface="Calibri"/>
                <a:cs typeface="Times New Roman"/>
              </a:rPr>
              <a:t> </a:t>
            </a:r>
            <a:endParaRPr kumimoji="0" lang="en-US" sz="1000" b="0" i="0" u="none" strike="noStrike" kern="1200" cap="none" spc="0" normalizeH="0" baseline="0" noProof="0" dirty="0">
              <a:ln>
                <a:noFill/>
              </a:ln>
              <a:solidFill>
                <a:prstClr val="black"/>
              </a:solidFill>
              <a:effectLst/>
              <a:uLnTx/>
              <a:uFillTx/>
              <a:latin typeface="Calibri"/>
              <a:ea typeface="Calibri"/>
              <a:cs typeface="+mn-cs"/>
            </a:endParaRPr>
          </a:p>
          <a:p>
            <a:pPr algn="ctr">
              <a:spcBef>
                <a:spcPct val="0"/>
              </a:spcBef>
              <a:defRPr/>
            </a:pPr>
            <a:r>
              <a:rPr lang="en-GB" sz="1000" kern="100" dirty="0">
                <a:solidFill>
                  <a:prstClr val="black"/>
                </a:solidFill>
                <a:latin typeface="Aptos"/>
                <a:ea typeface="Calibri"/>
                <a:cs typeface="Times New Roman"/>
              </a:rPr>
              <a:t>Improving </a:t>
            </a:r>
            <a:r>
              <a:rPr kumimoji="0" lang="en-GB" sz="1000" b="0" i="0" u="none" strike="noStrike" kern="100" cap="none" spc="0" normalizeH="0" baseline="0" noProof="0" dirty="0">
                <a:ln>
                  <a:noFill/>
                </a:ln>
                <a:solidFill>
                  <a:prstClr val="black"/>
                </a:solidFill>
                <a:effectLst/>
                <a:uLnTx/>
                <a:uFillTx/>
                <a:latin typeface="Aptos"/>
                <a:ea typeface="Calibri"/>
                <a:cs typeface="Times New Roman"/>
              </a:rPr>
              <a:t>our populations' health and care outcomes through enhanced rehabilitation, recovery and reconditioning pathways and by supporting people across the life course to participate</a:t>
            </a:r>
            <a:r>
              <a:rPr lang="en-GB" sz="1000" kern="100" dirty="0">
                <a:solidFill>
                  <a:prstClr val="black"/>
                </a:solidFill>
                <a:latin typeface="Aptos"/>
                <a:ea typeface="Calibri"/>
                <a:cs typeface="Times New Roman"/>
              </a:rPr>
              <a:t> in meaningful physical activity and live well</a:t>
            </a:r>
          </a:p>
          <a:p>
            <a:pPr algn="ctr">
              <a:spcBef>
                <a:spcPct val="0"/>
              </a:spcBef>
              <a:defRPr/>
            </a:pPr>
            <a:endParaRPr lang="en-US" sz="1000" dirty="0">
              <a:solidFill>
                <a:srgbClr val="404040"/>
              </a:solidFill>
              <a:latin typeface="Public Sans"/>
              <a:ea typeface="Public Sans"/>
              <a:cs typeface="Public Sans"/>
              <a:sym typeface="Public Sans"/>
            </a:endParaRPr>
          </a:p>
        </p:txBody>
      </p:sp>
      <p:sp>
        <p:nvSpPr>
          <p:cNvPr id="8" name="Flowchart: Alternative Process 7">
            <a:extLst>
              <a:ext uri="{FF2B5EF4-FFF2-40B4-BE49-F238E27FC236}">
                <a16:creationId xmlns:a16="http://schemas.microsoft.com/office/drawing/2014/main" id="{9D6B70E9-7DF7-D48E-B656-23990B64266F}"/>
              </a:ext>
            </a:extLst>
          </p:cNvPr>
          <p:cNvSpPr/>
          <p:nvPr/>
        </p:nvSpPr>
        <p:spPr>
          <a:xfrm>
            <a:off x="157468" y="3647764"/>
            <a:ext cx="2875296" cy="1012394"/>
          </a:xfrm>
          <a:prstGeom prst="flowChartAlternateProcess">
            <a:avLst/>
          </a:prstGeom>
          <a:solidFill>
            <a:srgbClr val="FF66CC"/>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ptos"/>
                <a:ea typeface="Canva Sans Bold"/>
                <a:cs typeface="Canva Sans Bold"/>
                <a:sym typeface="Canva Sans Bold"/>
              </a:rPr>
              <a:t>Therapy Services </a:t>
            </a:r>
            <a:r>
              <a:rPr lang="en-US" sz="1000" b="1" dirty="0">
                <a:solidFill>
                  <a:srgbClr val="000000"/>
                </a:solidFill>
                <a:latin typeface="Aptos"/>
                <a:ea typeface="Canva Sans Bold"/>
                <a:cs typeface="Canva Sans Bold"/>
                <a:sym typeface="Canva Sans Bold"/>
              </a:rPr>
              <a:t>in our Community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ptos"/>
              <a:ea typeface="Canva Sans Bold"/>
              <a:cs typeface="Canva Sans Bold"/>
              <a:sym typeface="Canva Sans Bold"/>
            </a:endParaRPr>
          </a:p>
          <a:p>
            <a:pPr algn="ctr">
              <a:defRPr/>
            </a:pPr>
            <a:r>
              <a:rPr lang="en-US" sz="1000" dirty="0">
                <a:solidFill>
                  <a:srgbClr val="000000"/>
                </a:solidFill>
                <a:latin typeface="Aptos"/>
                <a:ea typeface="Canva Sans Bold"/>
                <a:cs typeface="Canva Sans Bold"/>
              </a:rPr>
              <a:t>Developing and delivering collaborative specialist, proactive and preventative pathways across care settings and in our communities</a:t>
            </a:r>
            <a:endParaRPr lang="en-US" sz="1000" i="0" u="none" strike="noStrike" kern="1200" cap="none" spc="0" normalizeH="0" baseline="0" noProof="0" dirty="0">
              <a:ln>
                <a:noFill/>
              </a:ln>
              <a:solidFill>
                <a:srgbClr val="000000"/>
              </a:solidFill>
              <a:effectLst/>
              <a:uLnTx/>
              <a:uFillTx/>
              <a:latin typeface="Aptos" panose="020B0004020202020204" pitchFamily="34" charset="0"/>
              <a:ea typeface="Canva Sans Bold"/>
              <a:cs typeface="Canva Sans Bold"/>
            </a:endParaRPr>
          </a:p>
        </p:txBody>
      </p:sp>
      <p:sp>
        <p:nvSpPr>
          <p:cNvPr id="9" name="Flowchart: Alternative Process 8">
            <a:extLst>
              <a:ext uri="{FF2B5EF4-FFF2-40B4-BE49-F238E27FC236}">
                <a16:creationId xmlns:a16="http://schemas.microsoft.com/office/drawing/2014/main" id="{640C5694-511D-97A1-DD4B-5DDA01D495AE}"/>
              </a:ext>
            </a:extLst>
          </p:cNvPr>
          <p:cNvSpPr/>
          <p:nvPr/>
        </p:nvSpPr>
        <p:spPr>
          <a:xfrm>
            <a:off x="170822" y="2265933"/>
            <a:ext cx="2848588" cy="899298"/>
          </a:xfrm>
          <a:prstGeom prst="flowChartAlternateProcess">
            <a:avLst/>
          </a:prstGeom>
          <a:solidFill>
            <a:srgbClr val="92D050"/>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000000"/>
              </a:solidFill>
              <a:latin typeface="Aptos" panose="020B0004020202020204" pitchFamily="34" charset="0"/>
              <a:ea typeface="Canva Sans Bold"/>
              <a:cs typeface="Canva Sans Bold"/>
              <a:sym typeface="Canva Sans Bold"/>
            </a:endParaRPr>
          </a:p>
          <a:p>
            <a:pPr algn="ctr"/>
            <a:r>
              <a:rPr lang="en-US" sz="1000" b="1" dirty="0">
                <a:solidFill>
                  <a:srgbClr val="000000"/>
                </a:solidFill>
                <a:latin typeface="Aptos" panose="020B0004020202020204" pitchFamily="34" charset="0"/>
                <a:ea typeface="Canva Sans Bold"/>
                <a:cs typeface="Canva Sans Bold"/>
                <a:sym typeface="Canva Sans Bold"/>
              </a:rPr>
              <a:t>Psychology in Healthcare</a:t>
            </a:r>
          </a:p>
          <a:p>
            <a:pPr algn="ctr"/>
            <a:endParaRPr lang="en-GB" sz="1000" b="1" dirty="0"/>
          </a:p>
          <a:p>
            <a:pPr algn="ctr"/>
            <a:r>
              <a:rPr lang="en-GB" sz="1000" b="0" i="0" dirty="0">
                <a:solidFill>
                  <a:srgbClr val="000000"/>
                </a:solidFill>
                <a:effectLst/>
                <a:latin typeface="Aptos" panose="020B0004020202020204" pitchFamily="34" charset="0"/>
              </a:rPr>
              <a:t>To lead the provision of psychologically safe and trauma informed care across the organisation and beyond</a:t>
            </a:r>
            <a:r>
              <a:rPr lang="en-US" sz="1000" b="1" dirty="0">
                <a:solidFill>
                  <a:srgbClr val="000000"/>
                </a:solidFill>
                <a:latin typeface="Aptos" panose="020B0004020202020204" pitchFamily="34" charset="0"/>
                <a:ea typeface="Canva Sans Bold"/>
                <a:cs typeface="Canva Sans Bold"/>
                <a:sym typeface="Canva Sans Bold"/>
              </a:rPr>
              <a:t> </a:t>
            </a:r>
          </a:p>
          <a:p>
            <a:pPr algn="ctr"/>
            <a:endParaRPr lang="en-US" sz="1000" b="1" dirty="0">
              <a:solidFill>
                <a:srgbClr val="000000"/>
              </a:solidFill>
              <a:latin typeface="Aptos" panose="020B0004020202020204" pitchFamily="34" charset="0"/>
              <a:ea typeface="Canva Sans Bold"/>
              <a:cs typeface="Canva Sans Bold"/>
              <a:sym typeface="Canva Sans Bold"/>
            </a:endParaRPr>
          </a:p>
        </p:txBody>
      </p:sp>
    </p:spTree>
    <p:extLst>
      <p:ext uri="{BB962C8B-B14F-4D97-AF65-F5344CB8AC3E}">
        <p14:creationId xmlns:p14="http://schemas.microsoft.com/office/powerpoint/2010/main" val="206349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B108B78-4619-842A-C38F-616DC65E3B94}"/>
              </a:ext>
            </a:extLst>
          </p:cNvPr>
          <p:cNvSpPr/>
          <p:nvPr/>
        </p:nvSpPr>
        <p:spPr>
          <a:xfrm>
            <a:off x="181796" y="308528"/>
            <a:ext cx="6915864" cy="1083667"/>
          </a:xfrm>
          <a:prstGeom prst="rect">
            <a:avLst/>
          </a:prstGeom>
          <a:solidFill>
            <a:srgbClr val="FFC000"/>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1540"/>
              </a:lnSpc>
            </a:pPr>
            <a:endParaRPr lang="en-US" dirty="0">
              <a:solidFill>
                <a:srgbClr val="404040"/>
              </a:solidFill>
              <a:latin typeface="Public Sans"/>
              <a:ea typeface="Public Sans"/>
              <a:cs typeface="Public Sans"/>
              <a:sym typeface="Public Sans"/>
            </a:endParaRPr>
          </a:p>
          <a:p>
            <a:pPr>
              <a:lnSpc>
                <a:spcPts val="1540"/>
              </a:lnSpc>
            </a:pPr>
            <a:endParaRPr lang="en-US" sz="1800" dirty="0">
              <a:solidFill>
                <a:srgbClr val="404040"/>
              </a:solidFill>
              <a:latin typeface="Public Sans"/>
              <a:ea typeface="Public Sans"/>
              <a:cs typeface="Public Sans"/>
              <a:sym typeface="Public Sans"/>
            </a:endParaRPr>
          </a:p>
          <a:p>
            <a:pPr>
              <a:lnSpc>
                <a:spcPts val="1540"/>
              </a:lnSpc>
            </a:pPr>
            <a:endParaRPr lang="en-US" sz="1800" dirty="0">
              <a:solidFill>
                <a:srgbClr val="404040"/>
              </a:solidFill>
              <a:latin typeface="Public Sans"/>
              <a:ea typeface="Public Sans"/>
              <a:cs typeface="Public Sans"/>
              <a:sym typeface="Public Sans"/>
            </a:endParaRPr>
          </a:p>
        </p:txBody>
      </p:sp>
      <p:pic>
        <p:nvPicPr>
          <p:cNvPr id="3" name="Picture 2">
            <a:extLst>
              <a:ext uri="{FF2B5EF4-FFF2-40B4-BE49-F238E27FC236}">
                <a16:creationId xmlns:a16="http://schemas.microsoft.com/office/drawing/2014/main" id="{7F85EBCE-11A6-C256-26C9-543A9FFEAC5A}"/>
              </a:ext>
            </a:extLst>
          </p:cNvPr>
          <p:cNvPicPr>
            <a:picLocks noChangeAspect="1"/>
          </p:cNvPicPr>
          <p:nvPr/>
        </p:nvPicPr>
        <p:blipFill>
          <a:blip r:embed="rId2"/>
          <a:stretch>
            <a:fillRect/>
          </a:stretch>
        </p:blipFill>
        <p:spPr>
          <a:xfrm>
            <a:off x="4466" y="6235415"/>
            <a:ext cx="9756972" cy="1106590"/>
          </a:xfrm>
          <a:prstGeom prst="rect">
            <a:avLst/>
          </a:prstGeom>
        </p:spPr>
      </p:pic>
      <p:sp>
        <p:nvSpPr>
          <p:cNvPr id="7" name="TextBox 6">
            <a:extLst>
              <a:ext uri="{FF2B5EF4-FFF2-40B4-BE49-F238E27FC236}">
                <a16:creationId xmlns:a16="http://schemas.microsoft.com/office/drawing/2014/main" id="{CD64ADDE-E03E-20B5-7B61-7B6B37F1EF1E}"/>
              </a:ext>
            </a:extLst>
          </p:cNvPr>
          <p:cNvSpPr txBox="1"/>
          <p:nvPr/>
        </p:nvSpPr>
        <p:spPr>
          <a:xfrm>
            <a:off x="171784" y="2739057"/>
            <a:ext cx="9018604" cy="3292953"/>
          </a:xfrm>
          <a:prstGeom prst="rect">
            <a:avLst/>
          </a:prstGeom>
          <a:noFill/>
        </p:spPr>
        <p:txBody>
          <a:bodyPr wrap="square" lIns="91440" tIns="45720" rIns="91440" bIns="45720" anchor="t">
            <a:spAutoFit/>
          </a:bodyPr>
          <a:lstStyle/>
          <a:p>
            <a:pPr marL="285750" indent="-285750" algn="just">
              <a:lnSpc>
                <a:spcPct val="150000"/>
              </a:lnSpc>
              <a:buFont typeface="Arial" panose="020B0604020202020204" pitchFamily="34" charset="0"/>
              <a:buChar char="•"/>
              <a:defRPr/>
            </a:pPr>
            <a:r>
              <a:rPr lang="en-GB" sz="1400" dirty="0">
                <a:solidFill>
                  <a:srgbClr val="000000"/>
                </a:solidFill>
                <a:latin typeface="Aptos"/>
              </a:rPr>
              <a:t>To ensure all our staff feel valued, heard, included and empowered to raise concerns and speak up</a:t>
            </a:r>
          </a:p>
          <a:p>
            <a:pPr marL="285750" indent="-285750" algn="just">
              <a:lnSpc>
                <a:spcPct val="150000"/>
              </a:lnSpc>
              <a:buFont typeface="Arial" panose="020B0604020202020204" pitchFamily="34" charset="0"/>
              <a:buChar char="•"/>
              <a:defRPr/>
            </a:pPr>
            <a:r>
              <a:rPr lang="en-GB" sz="1400" dirty="0">
                <a:solidFill>
                  <a:srgbClr val="000000"/>
                </a:solidFill>
                <a:latin typeface="Aptos"/>
              </a:rPr>
              <a:t>To ensure we provide a supportive workplace that promotes</a:t>
            </a:r>
            <a:r>
              <a:rPr kumimoji="0" lang="en-GB" sz="1400" b="0" i="0" u="none" strike="noStrike" kern="1200" cap="none" spc="0" normalizeH="0" baseline="0" noProof="0" dirty="0">
                <a:ln>
                  <a:noFill/>
                </a:ln>
                <a:solidFill>
                  <a:srgbClr val="000000"/>
                </a:solidFill>
                <a:effectLst/>
                <a:uLnTx/>
                <a:uFillTx/>
                <a:latin typeface="Aptos"/>
              </a:rPr>
              <a:t> standardised and equitable health and wellbeing support for all who wish to access it</a:t>
            </a:r>
            <a:endParaRPr kumimoji="0" lang="en-GB" sz="1400" b="0" i="0" u="none" strike="noStrike" kern="1200" cap="none" spc="0" normalizeH="0" baseline="0" noProof="0" dirty="0">
              <a:ln>
                <a:noFill/>
              </a:ln>
              <a:solidFill>
                <a:prstClr val="black"/>
              </a:solidFill>
              <a:effectLst/>
              <a:uLnTx/>
              <a:uFillTx/>
              <a:latin typeface="Aptos"/>
            </a:endParaRPr>
          </a:p>
          <a:p>
            <a:pPr marL="285750" indent="-285750" algn="just">
              <a:lnSpc>
                <a:spcPct val="150000"/>
              </a:lnSpc>
              <a:buFont typeface="Arial" panose="020B0604020202020204" pitchFamily="34" charset="0"/>
              <a:buChar char="•"/>
              <a:defRPr/>
            </a:pPr>
            <a:r>
              <a:rPr lang="en-GB" sz="1400" dirty="0">
                <a:solidFill>
                  <a:prstClr val="black"/>
                </a:solidFill>
                <a:latin typeface="Aptos"/>
              </a:rPr>
              <a:t>To embed clear standards of acceptable and appropriate behaviour and civility towards each other</a:t>
            </a:r>
          </a:p>
          <a:p>
            <a:pPr marL="285750" indent="-285750" algn="just">
              <a:lnSpc>
                <a:spcPct val="150000"/>
              </a:lnSpc>
              <a:buFont typeface="Arial" panose="020B0604020202020204" pitchFamily="34" charset="0"/>
              <a:buChar char="•"/>
              <a:defRPr/>
            </a:pPr>
            <a:r>
              <a:rPr lang="en-GB" sz="1400" dirty="0">
                <a:solidFill>
                  <a:prstClr val="black"/>
                </a:solidFill>
                <a:latin typeface="Aptos"/>
              </a:rPr>
              <a:t>To ensure all services have a detailed workforce, education and development plan to</a:t>
            </a:r>
            <a:r>
              <a:rPr kumimoji="0" lang="en-GB" sz="1400" b="0" i="0" u="none" strike="noStrike" kern="1200" cap="none" spc="0" normalizeH="0" baseline="0" noProof="0" dirty="0">
                <a:ln>
                  <a:noFill/>
                </a:ln>
                <a:solidFill>
                  <a:prstClr val="black"/>
                </a:solidFill>
                <a:effectLst/>
                <a:uLnTx/>
                <a:uFillTx/>
                <a:latin typeface="Aptos"/>
              </a:rPr>
              <a:t> expand the knowledge and expertise of our team through shared opportunities, learning and collaboration</a:t>
            </a:r>
            <a:endParaRPr lang="en-GB" sz="1400" dirty="0">
              <a:solidFill>
                <a:prstClr val="black"/>
              </a:solidFill>
              <a:latin typeface="Aptos"/>
              <a:ea typeface="Calibri"/>
              <a:cs typeface="Calibri"/>
            </a:endParaRPr>
          </a:p>
          <a:p>
            <a:pPr marL="285750" indent="-285750" algn="just">
              <a:lnSpc>
                <a:spcPct val="150000"/>
              </a:lnSpc>
              <a:buFont typeface="Arial" panose="020B0604020202020204" pitchFamily="34" charset="0"/>
              <a:buChar char="•"/>
              <a:defRPr/>
            </a:pPr>
            <a:r>
              <a:rPr lang="en-GB" sz="1400" dirty="0">
                <a:solidFill>
                  <a:prstClr val="black"/>
                </a:solidFill>
                <a:latin typeface="Aptos"/>
              </a:rPr>
              <a:t>To strengthen links with education, academic and research partners to p</a:t>
            </a:r>
            <a:r>
              <a:rPr kumimoji="0" lang="en-GB" sz="1400" b="0" i="0" u="none" strike="noStrike" kern="1200" cap="none" spc="0" normalizeH="0" baseline="0" noProof="0" dirty="0">
                <a:ln>
                  <a:noFill/>
                </a:ln>
                <a:solidFill>
                  <a:prstClr val="black"/>
                </a:solidFill>
                <a:effectLst/>
                <a:uLnTx/>
                <a:uFillTx/>
                <a:latin typeface="Aptos"/>
              </a:rPr>
              <a:t>rioritise a range of initiatives to improve both recruitment &amp; retention and the development of career pathways for all members of the workforce</a:t>
            </a:r>
            <a:endParaRPr lang="en-GB" sz="1400" b="0" i="0" u="none" strike="noStrike" kern="1200" cap="none" spc="0" normalizeH="0" baseline="0" noProof="0" dirty="0">
              <a:ln>
                <a:noFill/>
              </a:ln>
              <a:solidFill>
                <a:prstClr val="black"/>
              </a:solidFill>
              <a:effectLst/>
              <a:uLnTx/>
              <a:uFillTx/>
              <a:latin typeface="Aptos"/>
            </a:endParaRPr>
          </a:p>
          <a:p>
            <a:pPr marL="285750" indent="-285750" algn="just">
              <a:lnSpc>
                <a:spcPct val="150000"/>
              </a:lnSpc>
              <a:buFont typeface="Arial" panose="020B0604020202020204" pitchFamily="34" charset="0"/>
              <a:buChar char="•"/>
              <a:defRPr/>
            </a:pPr>
            <a:r>
              <a:rPr lang="en-GB" sz="1400" dirty="0">
                <a:latin typeface="Aptos"/>
                <a:cs typeface="Arial"/>
              </a:rPr>
              <a:t>To promote effective, efficient and sustainable services by encouraging all staff to consider new ways to deliver services, supported by job plans to understand demand and capacity</a:t>
            </a:r>
            <a:endParaRPr lang="en-GB" sz="1400" dirty="0">
              <a:latin typeface="Aptos"/>
            </a:endParaRPr>
          </a:p>
        </p:txBody>
      </p:sp>
      <p:sp>
        <p:nvSpPr>
          <p:cNvPr id="14" name="TextBox 2">
            <a:extLst>
              <a:ext uri="{FF2B5EF4-FFF2-40B4-BE49-F238E27FC236}">
                <a16:creationId xmlns:a16="http://schemas.microsoft.com/office/drawing/2014/main" id="{DD00CD99-95FD-B5A7-5A09-4A186D3CEDD3}"/>
              </a:ext>
            </a:extLst>
          </p:cNvPr>
          <p:cNvSpPr txBox="1"/>
          <p:nvPr/>
        </p:nvSpPr>
        <p:spPr>
          <a:xfrm>
            <a:off x="255571" y="2415829"/>
            <a:ext cx="5848089" cy="333233"/>
          </a:xfrm>
          <a:prstGeom prst="rect">
            <a:avLst/>
          </a:prstGeom>
        </p:spPr>
        <p:txBody>
          <a:bodyPr wrap="square" lIns="0" tIns="0" rIns="0" bIns="0" rtlCol="0" anchor="t">
            <a:sp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lang="en-US" b="1" dirty="0">
                <a:solidFill>
                  <a:srgbClr val="000000"/>
                </a:solidFill>
                <a:latin typeface="Aptos"/>
                <a:ea typeface="Canva Sans Bold"/>
                <a:cs typeface="Canva Sans Bold"/>
                <a:sym typeface="Canva Sans Bold"/>
              </a:rPr>
              <a:t>Aims:</a:t>
            </a:r>
            <a:endParaRPr kumimoji="0" lang="en-US" sz="1800" b="1" i="0" u="none" strike="noStrike" kern="1200" cap="none" spc="0" normalizeH="0" baseline="0" noProof="0" dirty="0">
              <a:ln>
                <a:noFill/>
              </a:ln>
              <a:solidFill>
                <a:srgbClr val="000000"/>
              </a:solidFill>
              <a:effectLst/>
              <a:uLnTx/>
              <a:uFillTx/>
              <a:latin typeface="Aptos"/>
              <a:ea typeface="Canva Sans Bold"/>
              <a:cs typeface="Canva Sans Bold"/>
              <a:sym typeface="Canva Sans Bold"/>
            </a:endParaRPr>
          </a:p>
        </p:txBody>
      </p:sp>
      <p:grpSp>
        <p:nvGrpSpPr>
          <p:cNvPr id="34" name="Group 33">
            <a:extLst>
              <a:ext uri="{FF2B5EF4-FFF2-40B4-BE49-F238E27FC236}">
                <a16:creationId xmlns:a16="http://schemas.microsoft.com/office/drawing/2014/main" id="{7F1C8DE8-6344-4637-9B6B-3C064EA85606}"/>
              </a:ext>
            </a:extLst>
          </p:cNvPr>
          <p:cNvGrpSpPr/>
          <p:nvPr/>
        </p:nvGrpSpPr>
        <p:grpSpPr>
          <a:xfrm>
            <a:off x="-47389" y="691353"/>
            <a:ext cx="1507142" cy="1424132"/>
            <a:chOff x="2632947" y="1287185"/>
            <a:chExt cx="3915083" cy="3951667"/>
          </a:xfrm>
        </p:grpSpPr>
        <p:sp>
          <p:nvSpPr>
            <p:cNvPr id="52" name="TextBox 10">
              <a:extLst>
                <a:ext uri="{FF2B5EF4-FFF2-40B4-BE49-F238E27FC236}">
                  <a16:creationId xmlns:a16="http://schemas.microsoft.com/office/drawing/2014/main" id="{BA9DF24B-82B1-557F-D0BA-2D390ACA2EC0}"/>
                </a:ext>
              </a:extLst>
            </p:cNvPr>
            <p:cNvSpPr txBox="1"/>
            <p:nvPr/>
          </p:nvSpPr>
          <p:spPr>
            <a:xfrm rot="7200709">
              <a:off x="2245010" y="1677676"/>
              <a:ext cx="2068601" cy="1287619"/>
            </a:xfrm>
            <a:prstGeom prst="rect">
              <a:avLst/>
            </a:prstGeom>
          </p:spPr>
          <p:txBody>
            <a:bodyPr lIns="50800" tIns="50800" rIns="50800" bIns="50800" rtlCol="0" anchor="ctr"/>
            <a:lstStyle/>
            <a:p>
              <a:pPr algn="ctr">
                <a:lnSpc>
                  <a:spcPts val="1960"/>
                </a:lnSpc>
              </a:pPr>
              <a:endParaRPr dirty="0"/>
            </a:p>
          </p:txBody>
        </p:sp>
        <p:sp>
          <p:nvSpPr>
            <p:cNvPr id="50" name="TextBox 13">
              <a:extLst>
                <a:ext uri="{FF2B5EF4-FFF2-40B4-BE49-F238E27FC236}">
                  <a16:creationId xmlns:a16="http://schemas.microsoft.com/office/drawing/2014/main" id="{791DF465-81FC-6E73-1936-2BE7D82E8500}"/>
                </a:ext>
              </a:extLst>
            </p:cNvPr>
            <p:cNvSpPr txBox="1"/>
            <p:nvPr/>
          </p:nvSpPr>
          <p:spPr>
            <a:xfrm rot="3609160">
              <a:off x="2242457" y="3560742"/>
              <a:ext cx="2068600" cy="1287619"/>
            </a:xfrm>
            <a:prstGeom prst="rect">
              <a:avLst/>
            </a:prstGeom>
          </p:spPr>
          <p:txBody>
            <a:bodyPr lIns="50800" tIns="50800" rIns="50800" bIns="50800" rtlCol="0" anchor="ctr"/>
            <a:lstStyle/>
            <a:p>
              <a:pPr algn="ctr">
                <a:lnSpc>
                  <a:spcPts val="1960"/>
                </a:lnSpc>
              </a:pPr>
              <a:endParaRPr dirty="0"/>
            </a:p>
          </p:txBody>
        </p:sp>
        <p:sp>
          <p:nvSpPr>
            <p:cNvPr id="41" name="Freeform 20">
              <a:extLst>
                <a:ext uri="{FF2B5EF4-FFF2-40B4-BE49-F238E27FC236}">
                  <a16:creationId xmlns:a16="http://schemas.microsoft.com/office/drawing/2014/main" id="{F60C42CA-A964-841B-F16D-C8453966EDAF}"/>
                </a:ext>
              </a:extLst>
            </p:cNvPr>
            <p:cNvSpPr/>
            <p:nvPr/>
          </p:nvSpPr>
          <p:spPr>
            <a:xfrm>
              <a:off x="3205570" y="1600660"/>
              <a:ext cx="3342460" cy="3339402"/>
            </a:xfrm>
            <a:custGeom>
              <a:avLst/>
              <a:gdLst/>
              <a:ahLst/>
              <a:cxnLst/>
              <a:rect l="l" t="t" r="r" b="b"/>
              <a:pathLst>
                <a:path w="3342460" h="3339402">
                  <a:moveTo>
                    <a:pt x="0" y="0"/>
                  </a:moveTo>
                  <a:lnTo>
                    <a:pt x="3342460" y="0"/>
                  </a:lnTo>
                  <a:lnTo>
                    <a:pt x="3342460" y="3339402"/>
                  </a:lnTo>
                  <a:lnTo>
                    <a:pt x="0" y="3339402"/>
                  </a:lnTo>
                  <a:lnTo>
                    <a:pt x="0" y="0"/>
                  </a:lnTo>
                  <a:close/>
                </a:path>
              </a:pathLst>
            </a:custGeom>
            <a:noFill/>
          </p:spPr>
          <p:txBody>
            <a:bodyPr/>
            <a:lstStyle/>
            <a:p>
              <a:endParaRPr lang="en-GB" dirty="0"/>
            </a:p>
          </p:txBody>
        </p:sp>
        <p:sp>
          <p:nvSpPr>
            <p:cNvPr id="46" name="TextBox 23">
              <a:extLst>
                <a:ext uri="{FF2B5EF4-FFF2-40B4-BE49-F238E27FC236}">
                  <a16:creationId xmlns:a16="http://schemas.microsoft.com/office/drawing/2014/main" id="{A9D99A17-640D-01E2-A4A5-8AF21FF5B8A4}"/>
                </a:ext>
              </a:extLst>
            </p:cNvPr>
            <p:cNvSpPr txBox="1"/>
            <p:nvPr/>
          </p:nvSpPr>
          <p:spPr>
            <a:xfrm>
              <a:off x="3720508" y="1774722"/>
              <a:ext cx="2312583" cy="2878160"/>
            </a:xfrm>
            <a:prstGeom prst="rect">
              <a:avLst/>
            </a:prstGeom>
          </p:spPr>
          <p:txBody>
            <a:bodyPr lIns="50800" tIns="50800" rIns="50800" bIns="50800" rtlCol="0" anchor="ctr"/>
            <a:lstStyle/>
            <a:p>
              <a:pPr algn="ctr">
                <a:lnSpc>
                  <a:spcPts val="1960"/>
                </a:lnSpc>
              </a:pPr>
              <a:endParaRPr dirty="0"/>
            </a:p>
          </p:txBody>
        </p:sp>
        <p:sp>
          <p:nvSpPr>
            <p:cNvPr id="43" name="TextBox 24">
              <a:extLst>
                <a:ext uri="{FF2B5EF4-FFF2-40B4-BE49-F238E27FC236}">
                  <a16:creationId xmlns:a16="http://schemas.microsoft.com/office/drawing/2014/main" id="{7D67F09C-FA0A-6EB7-B1CB-3FEEE0B6AFD7}"/>
                </a:ext>
              </a:extLst>
            </p:cNvPr>
            <p:cNvSpPr txBox="1"/>
            <p:nvPr/>
          </p:nvSpPr>
          <p:spPr>
            <a:xfrm>
              <a:off x="3543197" y="2501009"/>
              <a:ext cx="2679511" cy="359073"/>
            </a:xfrm>
            <a:prstGeom prst="rect">
              <a:avLst/>
            </a:prstGeom>
          </p:spPr>
          <p:txBody>
            <a:bodyPr lIns="0" tIns="0" rIns="0" bIns="0" rtlCol="0" anchor="t">
              <a:spAutoFit/>
            </a:bodyPr>
            <a:lstStyle/>
            <a:p>
              <a:pPr algn="ctr">
                <a:lnSpc>
                  <a:spcPts val="2799"/>
                </a:lnSpc>
              </a:pPr>
              <a:endParaRPr lang="en-US" sz="2799" b="1" dirty="0">
                <a:solidFill>
                  <a:srgbClr val="404040"/>
                </a:solidFill>
                <a:latin typeface="Public Sans Bold"/>
                <a:ea typeface="Public Sans Bold"/>
                <a:cs typeface="Public Sans Bold"/>
                <a:sym typeface="Public Sans Bold"/>
              </a:endParaRPr>
            </a:p>
          </p:txBody>
        </p:sp>
      </p:grpSp>
      <p:grpSp>
        <p:nvGrpSpPr>
          <p:cNvPr id="99" name="Group 98">
            <a:extLst>
              <a:ext uri="{FF2B5EF4-FFF2-40B4-BE49-F238E27FC236}">
                <a16:creationId xmlns:a16="http://schemas.microsoft.com/office/drawing/2014/main" id="{977EF53E-5731-02E3-4A40-DF844DD876A9}"/>
              </a:ext>
            </a:extLst>
          </p:cNvPr>
          <p:cNvGrpSpPr/>
          <p:nvPr/>
        </p:nvGrpSpPr>
        <p:grpSpPr>
          <a:xfrm>
            <a:off x="8181009" y="305641"/>
            <a:ext cx="1343179" cy="1257727"/>
            <a:chOff x="2632947" y="1039955"/>
            <a:chExt cx="4480133" cy="4182099"/>
          </a:xfrm>
        </p:grpSpPr>
        <p:sp>
          <p:nvSpPr>
            <p:cNvPr id="116" name="TextBox 10">
              <a:extLst>
                <a:ext uri="{FF2B5EF4-FFF2-40B4-BE49-F238E27FC236}">
                  <a16:creationId xmlns:a16="http://schemas.microsoft.com/office/drawing/2014/main" id="{4CF32C74-02F1-788F-561C-23A937F525FC}"/>
                </a:ext>
              </a:extLst>
            </p:cNvPr>
            <p:cNvSpPr txBox="1"/>
            <p:nvPr/>
          </p:nvSpPr>
          <p:spPr>
            <a:xfrm rot="7200709">
              <a:off x="2245009" y="1694557"/>
              <a:ext cx="2068600" cy="1287622"/>
            </a:xfrm>
            <a:prstGeom prst="rect">
              <a:avLst/>
            </a:prstGeom>
          </p:spPr>
          <p:txBody>
            <a:bodyPr lIns="50800" tIns="50800" rIns="50800" bIns="50800" rtlCol="0" anchor="ctr"/>
            <a:lstStyle/>
            <a:p>
              <a:pPr algn="ctr">
                <a:lnSpc>
                  <a:spcPts val="1960"/>
                </a:lnSpc>
              </a:pPr>
              <a:endParaRPr dirty="0"/>
            </a:p>
          </p:txBody>
        </p:sp>
        <p:sp>
          <p:nvSpPr>
            <p:cNvPr id="114" name="TextBox 13">
              <a:extLst>
                <a:ext uri="{FF2B5EF4-FFF2-40B4-BE49-F238E27FC236}">
                  <a16:creationId xmlns:a16="http://schemas.microsoft.com/office/drawing/2014/main" id="{80E1AE85-92BD-195A-85C1-FA133A57B578}"/>
                </a:ext>
              </a:extLst>
            </p:cNvPr>
            <p:cNvSpPr txBox="1"/>
            <p:nvPr/>
          </p:nvSpPr>
          <p:spPr>
            <a:xfrm rot="3609160">
              <a:off x="2242457" y="3543943"/>
              <a:ext cx="2068601" cy="1287622"/>
            </a:xfrm>
            <a:prstGeom prst="rect">
              <a:avLst/>
            </a:prstGeom>
          </p:spPr>
          <p:txBody>
            <a:bodyPr lIns="50800" tIns="50800" rIns="50800" bIns="50800" rtlCol="0" anchor="ctr"/>
            <a:lstStyle/>
            <a:p>
              <a:pPr algn="ctr">
                <a:lnSpc>
                  <a:spcPts val="1960"/>
                </a:lnSpc>
              </a:pPr>
              <a:endParaRPr dirty="0"/>
            </a:p>
          </p:txBody>
        </p:sp>
        <p:sp>
          <p:nvSpPr>
            <p:cNvPr id="112" name="TextBox 16">
              <a:extLst>
                <a:ext uri="{FF2B5EF4-FFF2-40B4-BE49-F238E27FC236}">
                  <a16:creationId xmlns:a16="http://schemas.microsoft.com/office/drawing/2014/main" id="{6F0D338E-817E-0083-C0D6-645035E482C0}"/>
                </a:ext>
              </a:extLst>
            </p:cNvPr>
            <p:cNvSpPr txBox="1"/>
            <p:nvPr/>
          </p:nvSpPr>
          <p:spPr>
            <a:xfrm rot="14416631">
              <a:off x="5434969" y="1709523"/>
              <a:ext cx="2068600" cy="1287622"/>
            </a:xfrm>
            <a:prstGeom prst="rect">
              <a:avLst/>
            </a:prstGeom>
          </p:spPr>
          <p:txBody>
            <a:bodyPr lIns="50800" tIns="50800" rIns="50800" bIns="50800" rtlCol="0" anchor="ctr"/>
            <a:lstStyle/>
            <a:p>
              <a:pPr algn="ctr">
                <a:lnSpc>
                  <a:spcPts val="1960"/>
                </a:lnSpc>
              </a:pPr>
              <a:r>
                <a:rPr lang="en-US" sz="1400" dirty="0">
                  <a:solidFill>
                    <a:srgbClr val="000000"/>
                  </a:solidFill>
                  <a:latin typeface="Canva Sans"/>
                  <a:ea typeface="Canva Sans"/>
                  <a:cs typeface="Canva Sans"/>
                  <a:sym typeface="Canva Sans"/>
                </a:rPr>
                <a:t> </a:t>
              </a:r>
            </a:p>
            <a:p>
              <a:pPr algn="ctr">
                <a:lnSpc>
                  <a:spcPts val="1960"/>
                </a:lnSpc>
              </a:pPr>
              <a:endParaRPr lang="en-US" sz="1400" dirty="0">
                <a:solidFill>
                  <a:srgbClr val="000000"/>
                </a:solidFill>
                <a:latin typeface="Canva Sans"/>
                <a:ea typeface="Canva Sans"/>
                <a:cs typeface="Canva Sans"/>
                <a:sym typeface="Canva Sans"/>
              </a:endParaRPr>
            </a:p>
          </p:txBody>
        </p:sp>
        <p:sp>
          <p:nvSpPr>
            <p:cNvPr id="110" name="TextBox 23">
              <a:extLst>
                <a:ext uri="{FF2B5EF4-FFF2-40B4-BE49-F238E27FC236}">
                  <a16:creationId xmlns:a16="http://schemas.microsoft.com/office/drawing/2014/main" id="{A44F6DAD-9347-02D0-90C4-FFEAE765F340}"/>
                </a:ext>
              </a:extLst>
            </p:cNvPr>
            <p:cNvSpPr txBox="1"/>
            <p:nvPr/>
          </p:nvSpPr>
          <p:spPr>
            <a:xfrm>
              <a:off x="3720510" y="1774725"/>
              <a:ext cx="2312585" cy="2878158"/>
            </a:xfrm>
            <a:prstGeom prst="rect">
              <a:avLst/>
            </a:prstGeom>
          </p:spPr>
          <p:txBody>
            <a:bodyPr lIns="50800" tIns="50800" rIns="50800" bIns="50800" rtlCol="0" anchor="ctr"/>
            <a:lstStyle/>
            <a:p>
              <a:pPr algn="ctr">
                <a:lnSpc>
                  <a:spcPts val="1960"/>
                </a:lnSpc>
              </a:pPr>
              <a:endParaRPr dirty="0"/>
            </a:p>
          </p:txBody>
        </p:sp>
        <p:sp>
          <p:nvSpPr>
            <p:cNvPr id="107" name="TextBox 24">
              <a:extLst>
                <a:ext uri="{FF2B5EF4-FFF2-40B4-BE49-F238E27FC236}">
                  <a16:creationId xmlns:a16="http://schemas.microsoft.com/office/drawing/2014/main" id="{0C12D326-1400-1BA1-2751-4BE94FACA839}"/>
                </a:ext>
              </a:extLst>
            </p:cNvPr>
            <p:cNvSpPr txBox="1"/>
            <p:nvPr/>
          </p:nvSpPr>
          <p:spPr>
            <a:xfrm>
              <a:off x="3543197" y="2501009"/>
              <a:ext cx="2679509" cy="1193960"/>
            </a:xfrm>
            <a:prstGeom prst="rect">
              <a:avLst/>
            </a:prstGeom>
          </p:spPr>
          <p:txBody>
            <a:bodyPr lIns="0" tIns="0" rIns="0" bIns="0" rtlCol="0" anchor="t">
              <a:spAutoFit/>
            </a:bodyPr>
            <a:lstStyle/>
            <a:p>
              <a:pPr algn="ctr">
                <a:lnSpc>
                  <a:spcPts val="2799"/>
                </a:lnSpc>
              </a:pPr>
              <a:endParaRPr lang="en-US" sz="2799" b="1" dirty="0">
                <a:solidFill>
                  <a:srgbClr val="404040"/>
                </a:solidFill>
                <a:latin typeface="Public Sans Bold"/>
                <a:ea typeface="Public Sans Bold"/>
                <a:cs typeface="Public Sans Bold"/>
                <a:sym typeface="Public Sans Bold"/>
              </a:endParaRPr>
            </a:p>
          </p:txBody>
        </p:sp>
        <p:sp>
          <p:nvSpPr>
            <p:cNvPr id="108" name="TextBox 27">
              <a:extLst>
                <a:ext uri="{FF2B5EF4-FFF2-40B4-BE49-F238E27FC236}">
                  <a16:creationId xmlns:a16="http://schemas.microsoft.com/office/drawing/2014/main" id="{9B690B98-400D-B75C-05FB-76BED94E96DE}"/>
                </a:ext>
              </a:extLst>
            </p:cNvPr>
            <p:cNvSpPr txBox="1"/>
            <p:nvPr/>
          </p:nvSpPr>
          <p:spPr>
            <a:xfrm>
              <a:off x="4002938" y="1039955"/>
              <a:ext cx="1747723" cy="639620"/>
            </a:xfrm>
            <a:prstGeom prst="rect">
              <a:avLst/>
            </a:prstGeom>
          </p:spPr>
          <p:txBody>
            <a:bodyPr lIns="0" tIns="0" rIns="0" bIns="0" rtlCol="0" anchor="t">
              <a:spAutoFit/>
            </a:bodyPr>
            <a:lstStyle/>
            <a:p>
              <a:pPr algn="ctr">
                <a:lnSpc>
                  <a:spcPts val="1540"/>
                </a:lnSpc>
              </a:pPr>
              <a:endParaRPr lang="en-US" sz="1400" dirty="0">
                <a:solidFill>
                  <a:srgbClr val="404040"/>
                </a:solidFill>
                <a:latin typeface="Public Sans"/>
                <a:ea typeface="Public Sans"/>
                <a:cs typeface="Public Sans"/>
                <a:sym typeface="Public Sans"/>
              </a:endParaRPr>
            </a:p>
          </p:txBody>
        </p:sp>
      </p:grpSp>
      <p:sp>
        <p:nvSpPr>
          <p:cNvPr id="118" name="TextBox 117">
            <a:extLst>
              <a:ext uri="{FF2B5EF4-FFF2-40B4-BE49-F238E27FC236}">
                <a16:creationId xmlns:a16="http://schemas.microsoft.com/office/drawing/2014/main" id="{4BFCBDE2-25ED-9684-FB13-E09B099147B7}"/>
              </a:ext>
            </a:extLst>
          </p:cNvPr>
          <p:cNvSpPr txBox="1"/>
          <p:nvPr/>
        </p:nvSpPr>
        <p:spPr>
          <a:xfrm>
            <a:off x="173047" y="401821"/>
            <a:ext cx="6820842" cy="1139223"/>
          </a:xfrm>
          <a:prstGeom prst="rect">
            <a:avLst/>
          </a:prstGeom>
          <a:noFill/>
        </p:spPr>
        <p:txBody>
          <a:bodyPr wrap="square">
            <a:spAutoFit/>
          </a:bodyPr>
          <a:lstStyle/>
          <a:p>
            <a:pPr>
              <a:lnSpc>
                <a:spcPts val="1540"/>
              </a:lnSpc>
              <a:spcAft>
                <a:spcPts val="600"/>
              </a:spcAft>
            </a:pPr>
            <a:r>
              <a:rPr lang="en-US" sz="1600" b="1" dirty="0">
                <a:latin typeface="Aptos" panose="020B0004020202020204" pitchFamily="34" charset="0"/>
                <a:ea typeface="Public Sans"/>
                <a:cs typeface="Public Sans"/>
                <a:sym typeface="Public Sans"/>
              </a:rPr>
              <a:t>Therapy Services People Plan</a:t>
            </a:r>
          </a:p>
          <a:p>
            <a:pPr>
              <a:spcAft>
                <a:spcPts val="600"/>
              </a:spcAft>
            </a:pPr>
            <a:r>
              <a:rPr kumimoji="0" lang="en-GB" sz="1600" b="0" i="0" u="none" strike="noStrike" kern="1200" cap="none" spc="0" normalizeH="0" baseline="0" noProof="0" dirty="0">
                <a:ln>
                  <a:noFill/>
                </a:ln>
                <a:solidFill>
                  <a:srgbClr val="000000"/>
                </a:solidFill>
                <a:effectLst/>
                <a:uLnTx/>
                <a:uFillTx/>
                <a:latin typeface="Aptos"/>
              </a:rPr>
              <a:t>To provide a positive, supportive and healthy workplace for our Therapy Services team members where they feel listened to, empowered</a:t>
            </a:r>
            <a:r>
              <a:rPr lang="en-GB" sz="1600" dirty="0">
                <a:solidFill>
                  <a:srgbClr val="000000"/>
                </a:solidFill>
                <a:latin typeface="Aptos"/>
              </a:rPr>
              <a:t> and valued</a:t>
            </a:r>
            <a:endParaRPr lang="en-GB" sz="1600" i="0" u="none" strike="noStrike" kern="1200" cap="none" spc="0" normalizeH="0" baseline="0" noProof="0" dirty="0">
              <a:ln>
                <a:noFill/>
              </a:ln>
              <a:solidFill>
                <a:srgbClr val="000000"/>
              </a:solidFill>
              <a:effectLst/>
              <a:uLnTx/>
              <a:uFillTx/>
              <a:latin typeface="Aptos"/>
              <a:ea typeface="Canva Sans Bold"/>
              <a:cs typeface="Canva Sans Bold"/>
            </a:endParaRPr>
          </a:p>
          <a:p>
            <a:pPr>
              <a:lnSpc>
                <a:spcPts val="1540"/>
              </a:lnSpc>
            </a:pPr>
            <a:endParaRPr lang="en-US" sz="1800" dirty="0">
              <a:solidFill>
                <a:srgbClr val="404040"/>
              </a:solidFill>
              <a:latin typeface="Aptos" panose="020B0004020202020204" pitchFamily="34" charset="0"/>
              <a:ea typeface="Public Sans"/>
              <a:cs typeface="Public Sans"/>
              <a:sym typeface="Public Sans"/>
            </a:endParaRPr>
          </a:p>
        </p:txBody>
      </p:sp>
      <p:pic>
        <p:nvPicPr>
          <p:cNvPr id="120" name="Picture 119">
            <a:extLst>
              <a:ext uri="{FF2B5EF4-FFF2-40B4-BE49-F238E27FC236}">
                <a16:creationId xmlns:a16="http://schemas.microsoft.com/office/drawing/2014/main" id="{54E5A016-6C0C-D655-9EC6-707C908D4B3A}"/>
              </a:ext>
            </a:extLst>
          </p:cNvPr>
          <p:cNvPicPr>
            <a:picLocks noChangeAspect="1"/>
          </p:cNvPicPr>
          <p:nvPr/>
        </p:nvPicPr>
        <p:blipFill>
          <a:blip r:embed="rId3"/>
          <a:stretch>
            <a:fillRect/>
          </a:stretch>
        </p:blipFill>
        <p:spPr>
          <a:xfrm>
            <a:off x="7298714" y="155199"/>
            <a:ext cx="2386018" cy="2113762"/>
          </a:xfrm>
          <a:prstGeom prst="rect">
            <a:avLst/>
          </a:prstGeom>
        </p:spPr>
      </p:pic>
      <p:pic>
        <p:nvPicPr>
          <p:cNvPr id="1028" name="Picture 4">
            <a:extLst>
              <a:ext uri="{FF2B5EF4-FFF2-40B4-BE49-F238E27FC236}">
                <a16:creationId xmlns:a16="http://schemas.microsoft.com/office/drawing/2014/main" id="{14D43136-0C36-D0D1-3727-65DE9A8D78A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1518" y="5664198"/>
            <a:ext cx="1650285" cy="1651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D442A536-85DE-3FE3-CD3F-D5DB0EB09159}"/>
              </a:ext>
            </a:extLst>
          </p:cNvPr>
          <p:cNvSpPr>
            <a:spLocks noChangeArrowheads="1"/>
          </p:cNvSpPr>
          <p:nvPr/>
        </p:nvSpPr>
        <p:spPr bwMode="auto">
          <a:xfrm>
            <a:off x="171785" y="1568786"/>
            <a:ext cx="692587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ptos" panose="020B0004020202020204" pitchFamily="34" charset="0"/>
              </a:rPr>
              <a:t>The Therapy Services People Plan is aligned to the Trust People Plan which is centered around four themes of Health and Wellbeing, Behaviours and Civility, Valued and Heard, Leadership and Management.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5EBCE-11A6-C256-26C9-543A9FFEAC5A}"/>
              </a:ext>
            </a:extLst>
          </p:cNvPr>
          <p:cNvPicPr>
            <a:picLocks noChangeAspect="1"/>
          </p:cNvPicPr>
          <p:nvPr/>
        </p:nvPicPr>
        <p:blipFill>
          <a:blip r:embed="rId2"/>
          <a:stretch>
            <a:fillRect/>
          </a:stretch>
        </p:blipFill>
        <p:spPr>
          <a:xfrm>
            <a:off x="4466" y="6235415"/>
            <a:ext cx="9756972" cy="1106590"/>
          </a:xfrm>
          <a:prstGeom prst="rect">
            <a:avLst/>
          </a:prstGeom>
        </p:spPr>
      </p:pic>
      <p:grpSp>
        <p:nvGrpSpPr>
          <p:cNvPr id="4" name="Group 2">
            <a:extLst>
              <a:ext uri="{FF2B5EF4-FFF2-40B4-BE49-F238E27FC236}">
                <a16:creationId xmlns:a16="http://schemas.microsoft.com/office/drawing/2014/main" id="{A77ADD63-CE0B-3A3D-374D-7C96C3C6DCDF}"/>
              </a:ext>
            </a:extLst>
          </p:cNvPr>
          <p:cNvGrpSpPr/>
          <p:nvPr/>
        </p:nvGrpSpPr>
        <p:grpSpPr>
          <a:xfrm>
            <a:off x="4890821" y="244272"/>
            <a:ext cx="4573280" cy="2880000"/>
            <a:chOff x="0" y="0"/>
            <a:chExt cx="1445446" cy="674513"/>
          </a:xfrm>
        </p:grpSpPr>
        <p:sp>
          <p:nvSpPr>
            <p:cNvPr id="5" name="Freeform 3">
              <a:extLst>
                <a:ext uri="{FF2B5EF4-FFF2-40B4-BE49-F238E27FC236}">
                  <a16:creationId xmlns:a16="http://schemas.microsoft.com/office/drawing/2014/main" id="{DFA607BC-EBA6-3530-6005-0F3DE40358CF}"/>
                </a:ext>
              </a:extLst>
            </p:cNvPr>
            <p:cNvSpPr/>
            <p:nvPr/>
          </p:nvSpPr>
          <p:spPr>
            <a:xfrm>
              <a:off x="0" y="0"/>
              <a:ext cx="1445446" cy="674513"/>
            </a:xfrm>
            <a:custGeom>
              <a:avLst/>
              <a:gdLst/>
              <a:ahLst/>
              <a:cxnLst/>
              <a:rect l="l" t="t" r="r" b="b"/>
              <a:pathLst>
                <a:path w="1445446" h="674513">
                  <a:moveTo>
                    <a:pt x="1320986" y="674513"/>
                  </a:moveTo>
                  <a:lnTo>
                    <a:pt x="124460" y="674513"/>
                  </a:lnTo>
                  <a:cubicBezTo>
                    <a:pt x="55880" y="674513"/>
                    <a:pt x="0" y="618633"/>
                    <a:pt x="0" y="550053"/>
                  </a:cubicBezTo>
                  <a:lnTo>
                    <a:pt x="0" y="124460"/>
                  </a:lnTo>
                  <a:cubicBezTo>
                    <a:pt x="0" y="55880"/>
                    <a:pt x="55880" y="0"/>
                    <a:pt x="124460" y="0"/>
                  </a:cubicBezTo>
                  <a:lnTo>
                    <a:pt x="1320986" y="0"/>
                  </a:lnTo>
                  <a:cubicBezTo>
                    <a:pt x="1389566" y="0"/>
                    <a:pt x="1445446" y="55880"/>
                    <a:pt x="1445446" y="124460"/>
                  </a:cubicBezTo>
                  <a:lnTo>
                    <a:pt x="1445446" y="550053"/>
                  </a:lnTo>
                  <a:cubicBezTo>
                    <a:pt x="1445446" y="618633"/>
                    <a:pt x="1389566" y="674513"/>
                    <a:pt x="1320986" y="674513"/>
                  </a:cubicBezTo>
                  <a:close/>
                </a:path>
              </a:pathLst>
            </a:custGeom>
            <a:solidFill>
              <a:srgbClr val="00B0F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4">
            <a:extLst>
              <a:ext uri="{FF2B5EF4-FFF2-40B4-BE49-F238E27FC236}">
                <a16:creationId xmlns:a16="http://schemas.microsoft.com/office/drawing/2014/main" id="{F69952E2-5E96-F448-5276-C22DEE6FB29B}"/>
              </a:ext>
            </a:extLst>
          </p:cNvPr>
          <p:cNvGrpSpPr/>
          <p:nvPr/>
        </p:nvGrpSpPr>
        <p:grpSpPr>
          <a:xfrm>
            <a:off x="101711" y="256866"/>
            <a:ext cx="4648584" cy="2880000"/>
            <a:chOff x="0" y="0"/>
            <a:chExt cx="1469247" cy="674513"/>
          </a:xfrm>
        </p:grpSpPr>
        <p:sp>
          <p:nvSpPr>
            <p:cNvPr id="8" name="Freeform 5">
              <a:extLst>
                <a:ext uri="{FF2B5EF4-FFF2-40B4-BE49-F238E27FC236}">
                  <a16:creationId xmlns:a16="http://schemas.microsoft.com/office/drawing/2014/main" id="{96A61DA0-47E9-0558-1233-78A751B8BDC8}"/>
                </a:ext>
              </a:extLst>
            </p:cNvPr>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FFC00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9" name="TextBox 6">
            <a:extLst>
              <a:ext uri="{FF2B5EF4-FFF2-40B4-BE49-F238E27FC236}">
                <a16:creationId xmlns:a16="http://schemas.microsoft.com/office/drawing/2014/main" id="{6DD81F61-9CBC-58D7-5F13-A2EA89BE9C8B}"/>
              </a:ext>
            </a:extLst>
          </p:cNvPr>
          <p:cNvSpPr txBox="1"/>
          <p:nvPr/>
        </p:nvSpPr>
        <p:spPr>
          <a:xfrm>
            <a:off x="5003307" y="332083"/>
            <a:ext cx="4454495" cy="3576364"/>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What do we want to work on?</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Strengthen the links between the trust People </a:t>
            </a:r>
            <a:r>
              <a:rPr lang="en-GB" sz="1300" dirty="0">
                <a:solidFill>
                  <a:srgbClr val="000000"/>
                </a:solidFill>
                <a:latin typeface="Aptos" panose="020B0004020202020204" pitchFamily="34" charset="0"/>
              </a:rPr>
              <a:t>Pl</a:t>
            </a:r>
            <a:r>
              <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an</a:t>
            </a:r>
            <a:r>
              <a:rPr lang="en-GB" sz="1300" dirty="0">
                <a:solidFill>
                  <a:srgbClr val="000000"/>
                </a:solidFill>
                <a:latin typeface="Aptos" panose="020B0004020202020204" pitchFamily="34" charset="0"/>
              </a:rPr>
              <a:t> </a:t>
            </a:r>
            <a:r>
              <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and Therapy </a:t>
            </a:r>
            <a:r>
              <a:rPr lang="en-GB" sz="1300" dirty="0">
                <a:solidFill>
                  <a:srgbClr val="000000"/>
                </a:solidFill>
                <a:latin typeface="Aptos" panose="020B0004020202020204" pitchFamily="34" charset="0"/>
              </a:rPr>
              <a:t>S</a:t>
            </a:r>
            <a:r>
              <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ervices</a:t>
            </a:r>
            <a:endParaRPr lang="en-GB" sz="1300" dirty="0">
              <a:solidFill>
                <a:srgbClr val="000000"/>
              </a:solidFill>
              <a:latin typeface="Aptos" panose="020B0004020202020204" pitchFamily="34" charset="0"/>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lang="en-GB" sz="1300" dirty="0">
                <a:solidFill>
                  <a:srgbClr val="000000"/>
                </a:solidFill>
                <a:latin typeface="Aptos" panose="020B0004020202020204" pitchFamily="34" charset="0"/>
              </a:rPr>
              <a:t>Improving </a:t>
            </a:r>
            <a:r>
              <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collaboration and communication between teams across Therapy Services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Provide clear, transparent and equitable opportunities for personal and professional  development</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rPr>
              <a:t>To embed principles of equity in our practices including recruitment, appraisal, supervision and training</a:t>
            </a:r>
          </a:p>
          <a:p>
            <a:pPr marL="285750" indent="-285750">
              <a:lnSpc>
                <a:spcPts val="1960"/>
              </a:lnSpc>
              <a:buFont typeface="Arial" panose="020B0604020202020204" pitchFamily="34" charset="0"/>
              <a:buChar char="•"/>
              <a:defRPr/>
            </a:pPr>
            <a:r>
              <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Working together through defined opportunities for reporting and sharing</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ptos" panose="020B0004020202020204" pitchFamily="34" charset="0"/>
              <a:ea typeface="+mn-ea"/>
              <a:cs typeface="+mn-c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endParaRPr>
          </a:p>
        </p:txBody>
      </p:sp>
      <p:grpSp>
        <p:nvGrpSpPr>
          <p:cNvPr id="11" name="Group 8">
            <a:extLst>
              <a:ext uri="{FF2B5EF4-FFF2-40B4-BE49-F238E27FC236}">
                <a16:creationId xmlns:a16="http://schemas.microsoft.com/office/drawing/2014/main" id="{5F403BFF-E7A8-F7A0-942C-4F2A4ADFC55A}"/>
              </a:ext>
            </a:extLst>
          </p:cNvPr>
          <p:cNvGrpSpPr/>
          <p:nvPr/>
        </p:nvGrpSpPr>
        <p:grpSpPr>
          <a:xfrm>
            <a:off x="4890821" y="3248375"/>
            <a:ext cx="4648584" cy="2880000"/>
            <a:chOff x="0" y="0"/>
            <a:chExt cx="1469247" cy="674513"/>
          </a:xfrm>
        </p:grpSpPr>
        <p:sp>
          <p:nvSpPr>
            <p:cNvPr id="12" name="Freeform 9">
              <a:extLst>
                <a:ext uri="{FF2B5EF4-FFF2-40B4-BE49-F238E27FC236}">
                  <a16:creationId xmlns:a16="http://schemas.microsoft.com/office/drawing/2014/main" id="{48409073-EC4F-1C11-53B0-1FC85A50F1EC}"/>
                </a:ext>
              </a:extLst>
            </p:cNvPr>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FFFF0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0">
            <a:extLst>
              <a:ext uri="{FF2B5EF4-FFF2-40B4-BE49-F238E27FC236}">
                <a16:creationId xmlns:a16="http://schemas.microsoft.com/office/drawing/2014/main" id="{BFDA77EC-0FA9-AC28-E6C1-0D2C796D02EF}"/>
              </a:ext>
            </a:extLst>
          </p:cNvPr>
          <p:cNvGrpSpPr/>
          <p:nvPr/>
        </p:nvGrpSpPr>
        <p:grpSpPr>
          <a:xfrm>
            <a:off x="101711" y="3248374"/>
            <a:ext cx="4648584" cy="2875531"/>
            <a:chOff x="0" y="0"/>
            <a:chExt cx="1469247" cy="674513"/>
          </a:xfrm>
        </p:grpSpPr>
        <p:sp>
          <p:nvSpPr>
            <p:cNvPr id="15" name="Freeform 11">
              <a:extLst>
                <a:ext uri="{FF2B5EF4-FFF2-40B4-BE49-F238E27FC236}">
                  <a16:creationId xmlns:a16="http://schemas.microsoft.com/office/drawing/2014/main" id="{0DAAF454-F97A-52F6-B0EA-D32D5376F76B}"/>
                </a:ext>
              </a:extLst>
            </p:cNvPr>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92D05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7" name="TextBox 12">
            <a:extLst>
              <a:ext uri="{FF2B5EF4-FFF2-40B4-BE49-F238E27FC236}">
                <a16:creationId xmlns:a16="http://schemas.microsoft.com/office/drawing/2014/main" id="{5C77C858-5F47-6A55-360E-2E18E4E5F264}"/>
              </a:ext>
            </a:extLst>
          </p:cNvPr>
          <p:cNvSpPr txBox="1"/>
          <p:nvPr/>
        </p:nvSpPr>
        <p:spPr>
          <a:xfrm>
            <a:off x="287596" y="3309076"/>
            <a:ext cx="4234162" cy="1264513"/>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Who is involved and who are the stakeholders?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Whole workforce</a:t>
            </a:r>
            <a:r>
              <a:rPr lang="en-GB" sz="1300" dirty="0">
                <a:solidFill>
                  <a:srgbClr val="000000"/>
                </a:solidFill>
                <a:latin typeface="Aptos" panose="020B0004020202020204" pitchFamily="34" charset="0"/>
                <a:ea typeface="Tenor Sans"/>
                <a:cs typeface="Tenor Sans"/>
                <a:sym typeface="Tenor Sans"/>
              </a:rPr>
              <a:t> – including learners, trainees, students and volunteers</a:t>
            </a:r>
            <a:endPar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Integrate ongoing development as part of Therapy </a:t>
            </a:r>
            <a:r>
              <a:rPr lang="en-GB" sz="1300" dirty="0">
                <a:solidFill>
                  <a:srgbClr val="000000"/>
                </a:solidFill>
                <a:latin typeface="Aptos" panose="020B0004020202020204" pitchFamily="34" charset="0"/>
                <a:ea typeface="Tenor Sans"/>
                <a:cs typeface="Tenor Sans"/>
                <a:sym typeface="Tenor Sans"/>
              </a:rPr>
              <a:t>S</a:t>
            </a:r>
            <a:r>
              <a:rPr kumimoji="0" lang="en-GB" sz="1300" b="0" i="0" u="none" strike="noStrike" kern="1200" cap="none" spc="0" normalizeH="0" baseline="0" noProof="0" dirty="0" err="1">
                <a:ln>
                  <a:noFill/>
                </a:ln>
                <a:solidFill>
                  <a:srgbClr val="000000"/>
                </a:solidFill>
                <a:effectLst/>
                <a:uLnTx/>
                <a:uFillTx/>
                <a:latin typeface="Aptos" panose="020B0004020202020204" pitchFamily="34" charset="0"/>
                <a:ea typeface="Tenor Sans"/>
                <a:cs typeface="Tenor Sans"/>
                <a:sym typeface="Tenor Sans"/>
              </a:rPr>
              <a:t>ervices</a:t>
            </a:r>
            <a:r>
              <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 Strategy group</a:t>
            </a:r>
          </a:p>
        </p:txBody>
      </p:sp>
      <p:sp>
        <p:nvSpPr>
          <p:cNvPr id="18" name="TextBox 17">
            <a:extLst>
              <a:ext uri="{FF2B5EF4-FFF2-40B4-BE49-F238E27FC236}">
                <a16:creationId xmlns:a16="http://schemas.microsoft.com/office/drawing/2014/main" id="{138732A6-A27A-8E11-B182-4B7E1B91F6E8}"/>
              </a:ext>
            </a:extLst>
          </p:cNvPr>
          <p:cNvSpPr txBox="1"/>
          <p:nvPr/>
        </p:nvSpPr>
        <p:spPr>
          <a:xfrm>
            <a:off x="5050780" y="3301895"/>
            <a:ext cx="4488625" cy="3063403"/>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a:ea typeface="Tenor Sans"/>
                <a:cs typeface="Tenor Sans"/>
                <a:sym typeface="Tenor Sans"/>
              </a:rPr>
              <a:t>What will tell us if we are making progress?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ptos"/>
                <a:ea typeface="Tenor Sans"/>
                <a:cs typeface="Tenor Sans"/>
                <a:sym typeface="Tenor Sans"/>
              </a:rPr>
              <a:t>Targeted workforce engagement and feedback</a:t>
            </a:r>
            <a:endParaRPr lang="en-GB" sz="1300" b="0" i="0" u="none" strike="noStrike" kern="1200" cap="none" spc="0" normalizeH="0" baseline="0" noProof="0" dirty="0">
              <a:ln>
                <a:noFill/>
              </a:ln>
              <a:solidFill>
                <a:srgbClr val="000000"/>
              </a:solidFill>
              <a:effectLst/>
              <a:uLnTx/>
              <a:uFillTx/>
              <a:latin typeface="Aptos"/>
              <a:ea typeface="Tenor Sans"/>
              <a:cs typeface="Tenor Sans"/>
            </a:endParaRPr>
          </a:p>
          <a:p>
            <a:pPr marL="285750" indent="-285750">
              <a:lnSpc>
                <a:spcPts val="1960"/>
              </a:lnSpc>
              <a:buFont typeface="Arial" panose="020B0604020202020204" pitchFamily="34" charset="0"/>
              <a:buChar char="•"/>
              <a:defRPr/>
            </a:pPr>
            <a:r>
              <a:rPr kumimoji="0" lang="en-GB" sz="1300" b="0" i="0" u="none" strike="noStrike" kern="1200" cap="none" spc="0" normalizeH="0" baseline="0" noProof="0" dirty="0">
                <a:ln>
                  <a:noFill/>
                </a:ln>
                <a:solidFill>
                  <a:srgbClr val="000000"/>
                </a:solidFill>
                <a:effectLst/>
                <a:uLnTx/>
                <a:uFillTx/>
                <a:latin typeface="Aptos"/>
                <a:ea typeface="Tenor Sans"/>
                <a:cs typeface="Tenor Sans"/>
                <a:sym typeface="Tenor Sans"/>
              </a:rPr>
              <a:t>Staff survey</a:t>
            </a:r>
            <a:r>
              <a:rPr lang="en-GB" sz="1300" dirty="0">
                <a:solidFill>
                  <a:srgbClr val="000000"/>
                </a:solidFill>
                <a:latin typeface="Aptos"/>
                <a:ea typeface="Tenor Sans"/>
                <a:cs typeface="Tenor Sans"/>
                <a:sym typeface="Tenor Sans"/>
              </a:rPr>
              <a:t> – sustained improvement in response to the staff survey year on year</a:t>
            </a:r>
            <a:endParaRPr lang="en-GB" sz="13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srgbClr val="000000"/>
                </a:solidFill>
                <a:effectLst/>
                <a:uLnTx/>
                <a:uFillTx/>
                <a:latin typeface="Aptos"/>
                <a:ea typeface="Tenor Sans"/>
                <a:cs typeface="Tenor Sans"/>
                <a:sym typeface="Tenor Sans"/>
              </a:rPr>
              <a:t>Improved workforce data - sickness, retention and turnover</a:t>
            </a:r>
          </a:p>
          <a:p>
            <a:pPr marL="285750" indent="-285750">
              <a:lnSpc>
                <a:spcPts val="1960"/>
              </a:lnSpc>
              <a:buFont typeface="Arial" panose="020B0604020202020204" pitchFamily="34" charset="0"/>
              <a:buChar char="•"/>
              <a:defRPr/>
            </a:pPr>
            <a:r>
              <a:rPr lang="en-GB" sz="1300" dirty="0">
                <a:solidFill>
                  <a:srgbClr val="000000"/>
                </a:solidFill>
                <a:latin typeface="Aptos"/>
                <a:ea typeface="Tenor Sans"/>
                <a:cs typeface="Tenor Sans"/>
              </a:rPr>
              <a:t>Increased Therapy Services profile (regionally/nationally/internationally) </a:t>
            </a:r>
          </a:p>
          <a:p>
            <a:pPr marL="285750" indent="-285750">
              <a:lnSpc>
                <a:spcPts val="1960"/>
              </a:lnSpc>
              <a:buFont typeface="Arial" panose="020B0604020202020204" pitchFamily="34" charset="0"/>
              <a:buChar char="•"/>
              <a:defRPr/>
            </a:pPr>
            <a:r>
              <a:rPr lang="en-GB" sz="1300" dirty="0">
                <a:solidFill>
                  <a:srgbClr val="000000"/>
                </a:solidFill>
                <a:latin typeface="Aptos"/>
                <a:ea typeface="Tenor Sans"/>
                <a:cs typeface="Tenor Sans"/>
              </a:rPr>
              <a:t>Development/training/leadership opportunities taken up by Therapy Services staff</a:t>
            </a:r>
          </a:p>
          <a:p>
            <a:pPr marL="285750" indent="-285750">
              <a:lnSpc>
                <a:spcPts val="1960"/>
              </a:lnSpc>
              <a:buFont typeface="Arial" panose="020B0604020202020204" pitchFamily="34" charset="0"/>
              <a:buChar char="•"/>
              <a:defRPr/>
            </a:pPr>
            <a:r>
              <a:rPr lang="en-GB" sz="1300" dirty="0">
                <a:solidFill>
                  <a:srgbClr val="000000"/>
                </a:solidFill>
                <a:latin typeface="Aptos"/>
                <a:ea typeface="Tenor Sans"/>
                <a:cs typeface="Tenor Sans"/>
              </a:rPr>
              <a:t>Visible diversity across our services that reflects our local population</a:t>
            </a:r>
          </a:p>
          <a:p>
            <a:pPr marL="285750" indent="-285750">
              <a:lnSpc>
                <a:spcPts val="1960"/>
              </a:lnSpc>
              <a:buFont typeface="Arial" panose="020B0604020202020204" pitchFamily="34" charset="0"/>
              <a:buChar char="•"/>
              <a:defRPr/>
            </a:pPr>
            <a:endParaRPr lang="en-GB" sz="1400" dirty="0">
              <a:solidFill>
                <a:srgbClr val="000000"/>
              </a:solidFill>
              <a:latin typeface="Aptos"/>
              <a:ea typeface="Tenor Sans"/>
              <a:cs typeface="Tenor Sans"/>
            </a:endParaRPr>
          </a:p>
        </p:txBody>
      </p:sp>
      <p:sp>
        <p:nvSpPr>
          <p:cNvPr id="14" name="TextBox 6">
            <a:extLst>
              <a:ext uri="{FF2B5EF4-FFF2-40B4-BE49-F238E27FC236}">
                <a16:creationId xmlns:a16="http://schemas.microsoft.com/office/drawing/2014/main" id="{00426A35-9B20-4387-8D54-8B6BAF5BD444}"/>
              </a:ext>
            </a:extLst>
          </p:cNvPr>
          <p:cNvSpPr txBox="1"/>
          <p:nvPr/>
        </p:nvSpPr>
        <p:spPr>
          <a:xfrm>
            <a:off x="287596" y="351393"/>
            <a:ext cx="4342276" cy="2806922"/>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a:ea typeface="Tenor Sans"/>
                <a:cs typeface="Tenor Sans"/>
                <a:sym typeface="Tenor Sans"/>
              </a:rPr>
              <a:t>What is our aspiration?</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ptos"/>
              </a:rPr>
              <a:t>For all staff within Therapy Services to feel empowered to speak up, listen up and act on feedback</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300" b="0" i="0" u="none" strike="noStrike" kern="1200" cap="none" spc="0" normalizeH="0" baseline="0" noProof="0" dirty="0">
                <a:ln>
                  <a:noFill/>
                </a:ln>
                <a:solidFill>
                  <a:prstClr val="black"/>
                </a:solidFill>
                <a:effectLst/>
                <a:uLnTx/>
                <a:uFillTx/>
                <a:latin typeface="Aptos"/>
              </a:rPr>
              <a:t>We aim to provide a positive and healthy workplace where staff feel happy, valued and supported</a:t>
            </a:r>
          </a:p>
          <a:p>
            <a:pPr marL="285750" lvl="0" indent="-285750">
              <a:lnSpc>
                <a:spcPts val="1960"/>
              </a:lnSpc>
              <a:buFont typeface="Arial" panose="020B0604020202020204" pitchFamily="34" charset="0"/>
              <a:buChar char="•"/>
              <a:defRPr/>
            </a:pPr>
            <a:r>
              <a:rPr lang="en-GB" sz="1300" dirty="0">
                <a:solidFill>
                  <a:prstClr val="black"/>
                </a:solidFill>
                <a:latin typeface="Aptos"/>
              </a:rPr>
              <a:t>For all staff within Therapy Services to have opportunities to learn and develop within their individual career pathways</a:t>
            </a:r>
            <a:endParaRPr lang="en-GB" sz="1300" b="0" i="0" u="none" strike="noStrike" kern="1200" cap="none" spc="0" normalizeH="0" baseline="0" noProof="0" dirty="0">
              <a:ln>
                <a:noFill/>
              </a:ln>
              <a:solidFill>
                <a:prstClr val="black"/>
              </a:solidFill>
              <a:effectLst/>
              <a:uLnTx/>
              <a:uFillTx/>
              <a:latin typeface="Aptos"/>
            </a:endParaRPr>
          </a:p>
          <a:p>
            <a:pPr marL="285750" indent="-285750">
              <a:lnSpc>
                <a:spcPts val="1960"/>
              </a:lnSpc>
              <a:buFont typeface="Arial" panose="020B0604020202020204" pitchFamily="34" charset="0"/>
              <a:buChar char="•"/>
              <a:defRPr/>
            </a:pPr>
            <a:endParaRPr lang="en-GB" sz="1400" b="0" i="0" u="none" strike="noStrike" kern="1200" cap="none" spc="0" normalizeH="0" baseline="0" noProof="0" dirty="0">
              <a:ln>
                <a:noFill/>
              </a:ln>
              <a:solidFill>
                <a:prstClr val="black"/>
              </a:solidFill>
              <a:effectLst/>
              <a:uLnTx/>
              <a:uFillTx/>
              <a:latin typeface="Aptos" panose="020B0004020202020204" pitchFamily="34" charset="0"/>
            </a:endParaRPr>
          </a:p>
          <a:p>
            <a:pPr marR="0" lvl="0" algn="l" defTabSz="914400" rtl="0" eaLnBrk="1" fontAlgn="auto" latinLnBrk="0" hangingPunct="1">
              <a:lnSpc>
                <a:spcPts val="1960"/>
              </a:lnSpc>
              <a:spcBef>
                <a:spcPts val="0"/>
              </a:spcBef>
              <a:spcAft>
                <a:spcPts val="0"/>
              </a:spcAft>
              <a:buClrTx/>
              <a:buSzTx/>
              <a:tabLst/>
              <a:defRPr/>
            </a:pPr>
            <a:endParaRPr lang="en-GB" sz="14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endParaRPr>
          </a:p>
          <a:p>
            <a:pPr marL="285750" indent="-285750">
              <a:lnSpc>
                <a:spcPts val="1960"/>
              </a:lnSpc>
              <a:buFont typeface="Arial" panose="020B0604020202020204" pitchFamily="34" charset="0"/>
              <a:buChar char="•"/>
              <a:defRPr/>
            </a:pPr>
            <a:endParaRPr lang="en-US" sz="1400" dirty="0">
              <a:solidFill>
                <a:srgbClr val="000000"/>
              </a:solidFill>
              <a:latin typeface="Aptos" panose="020B0004020202020204" pitchFamily="34" charset="0"/>
              <a:ea typeface="Tenor Sans"/>
              <a:cs typeface="Tenor Sans"/>
            </a:endParaRPr>
          </a:p>
        </p:txBody>
      </p:sp>
    </p:spTree>
    <p:extLst>
      <p:ext uri="{BB962C8B-B14F-4D97-AF65-F5344CB8AC3E}">
        <p14:creationId xmlns:p14="http://schemas.microsoft.com/office/powerpoint/2010/main" val="153539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B108B78-4619-842A-C38F-616DC65E3B94}"/>
              </a:ext>
            </a:extLst>
          </p:cNvPr>
          <p:cNvSpPr/>
          <p:nvPr/>
        </p:nvSpPr>
        <p:spPr>
          <a:xfrm>
            <a:off x="203623" y="597857"/>
            <a:ext cx="6841434" cy="980033"/>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extBox 2"/>
          <p:cNvSpPr txBox="1"/>
          <p:nvPr/>
        </p:nvSpPr>
        <p:spPr>
          <a:xfrm>
            <a:off x="279358" y="597857"/>
            <a:ext cx="6790675" cy="928459"/>
          </a:xfrm>
          <a:prstGeom prst="rect">
            <a:avLst/>
          </a:prstGeom>
        </p:spPr>
        <p:txBody>
          <a:bodyPr wrap="square" lIns="0" tIns="0" rIns="0" bIns="0" rtlCol="0" anchor="t">
            <a:spAutoFit/>
          </a:bodyPr>
          <a:lstStyle/>
          <a:p>
            <a:pPr marL="0" marR="0" lvl="0" indent="0" algn="l" defTabSz="914400" rtl="0" eaLnBrk="1" fontAlgn="auto" latinLnBrk="0" hangingPunct="1">
              <a:lnSpc>
                <a:spcPts val="2800"/>
              </a:lnSpc>
              <a:spcBef>
                <a:spcPct val="0"/>
              </a:spcBef>
              <a:spcAft>
                <a:spcPts val="6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a:ea typeface="Canva Sans Bold"/>
                <a:cs typeface="Canva Sans Bold"/>
                <a:sym typeface="Canva Sans Bold"/>
              </a:rPr>
              <a:t>Therapy Services with Children and Young People:</a:t>
            </a:r>
          </a:p>
          <a:p>
            <a:pPr>
              <a:spcBef>
                <a:spcPct val="0"/>
              </a:spcBef>
              <a:defRPr/>
            </a:pPr>
            <a:r>
              <a:rPr kumimoji="0" lang="en-GB" sz="1600" b="0" i="0" u="none" strike="noStrike" kern="1200" cap="none" spc="0" normalizeH="0" baseline="0" noProof="0" dirty="0">
                <a:ln>
                  <a:noFill/>
                </a:ln>
                <a:solidFill>
                  <a:prstClr val="black"/>
                </a:solidFill>
                <a:effectLst/>
                <a:uLnTx/>
                <a:uFillTx/>
                <a:latin typeface="Aptos"/>
              </a:rPr>
              <a:t>Providing excellent specialist services to meet the needs of the </a:t>
            </a:r>
            <a:r>
              <a:rPr lang="en-GB" sz="1600" dirty="0">
                <a:solidFill>
                  <a:prstClr val="black"/>
                </a:solidFill>
                <a:latin typeface="Aptos"/>
              </a:rPr>
              <a:t>children, young</a:t>
            </a:r>
            <a:r>
              <a:rPr kumimoji="0" lang="en-GB" sz="1600" b="0" i="0" u="none" strike="noStrike" kern="1200" cap="none" spc="0" normalizeH="0" baseline="0" noProof="0" dirty="0">
                <a:ln>
                  <a:noFill/>
                </a:ln>
                <a:solidFill>
                  <a:prstClr val="black"/>
                </a:solidFill>
                <a:effectLst/>
                <a:uLnTx/>
                <a:uFillTx/>
                <a:latin typeface="Aptos"/>
              </a:rPr>
              <a:t> people</a:t>
            </a:r>
            <a:r>
              <a:rPr lang="en-GB" sz="1600" dirty="0">
                <a:solidFill>
                  <a:prstClr val="black"/>
                </a:solidFill>
                <a:latin typeface="Aptos"/>
              </a:rPr>
              <a:t>,</a:t>
            </a:r>
            <a:r>
              <a:rPr kumimoji="0" lang="en-GB" sz="1600" b="0" i="0" u="none" strike="noStrike" kern="1200" cap="none" spc="0" normalizeH="0" baseline="0" noProof="0" dirty="0">
                <a:ln>
                  <a:noFill/>
                </a:ln>
                <a:solidFill>
                  <a:prstClr val="black"/>
                </a:solidFill>
                <a:effectLst/>
                <a:uLnTx/>
                <a:uFillTx/>
                <a:latin typeface="Aptos"/>
              </a:rPr>
              <a:t> </a:t>
            </a:r>
            <a:r>
              <a:rPr lang="en-GB" sz="1600" dirty="0">
                <a:solidFill>
                  <a:prstClr val="black"/>
                </a:solidFill>
                <a:latin typeface="Aptos"/>
              </a:rPr>
              <a:t>their families and carer networks</a:t>
            </a:r>
            <a:endParaRPr lang="en-GB" sz="1600" i="0" u="none" strike="noStrike" kern="1200" cap="none" spc="0" normalizeH="0" baseline="0" noProof="0" dirty="0">
              <a:ln>
                <a:noFill/>
              </a:ln>
              <a:solidFill>
                <a:prstClr val="black"/>
              </a:solidFill>
              <a:effectLst/>
              <a:uLnTx/>
              <a:uFillTx/>
              <a:latin typeface="Aptos"/>
              <a:ea typeface="Canva Sans Bold"/>
              <a:cs typeface="Canva Sans Bold"/>
            </a:endParaRPr>
          </a:p>
        </p:txBody>
      </p:sp>
      <p:pic>
        <p:nvPicPr>
          <p:cNvPr id="3" name="Picture 2">
            <a:extLst>
              <a:ext uri="{FF2B5EF4-FFF2-40B4-BE49-F238E27FC236}">
                <a16:creationId xmlns:a16="http://schemas.microsoft.com/office/drawing/2014/main" id="{7F85EBCE-11A6-C256-26C9-543A9FFEAC5A}"/>
              </a:ext>
            </a:extLst>
          </p:cNvPr>
          <p:cNvPicPr>
            <a:picLocks noChangeAspect="1"/>
          </p:cNvPicPr>
          <p:nvPr/>
        </p:nvPicPr>
        <p:blipFill>
          <a:blip r:embed="rId2"/>
          <a:stretch>
            <a:fillRect/>
          </a:stretch>
        </p:blipFill>
        <p:spPr>
          <a:xfrm>
            <a:off x="4466" y="6235415"/>
            <a:ext cx="9756972" cy="1106590"/>
          </a:xfrm>
          <a:prstGeom prst="rect">
            <a:avLst/>
          </a:prstGeom>
        </p:spPr>
      </p:pic>
      <p:sp>
        <p:nvSpPr>
          <p:cNvPr id="7" name="TextBox 6">
            <a:extLst>
              <a:ext uri="{FF2B5EF4-FFF2-40B4-BE49-F238E27FC236}">
                <a16:creationId xmlns:a16="http://schemas.microsoft.com/office/drawing/2014/main" id="{CD64ADDE-E03E-20B5-7B61-7B6B37F1EF1E}"/>
              </a:ext>
            </a:extLst>
          </p:cNvPr>
          <p:cNvSpPr txBox="1"/>
          <p:nvPr/>
        </p:nvSpPr>
        <p:spPr>
          <a:xfrm>
            <a:off x="228599" y="2159993"/>
            <a:ext cx="9056920" cy="4216539"/>
          </a:xfrm>
          <a:prstGeom prst="rect">
            <a:avLst/>
          </a:prstGeom>
          <a:noFill/>
        </p:spPr>
        <p:txBody>
          <a:bodyPr wrap="square" lIns="91440" tIns="45720" rIns="91440" bIns="45720" anchor="t">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a:rPr>
              <a:t>To work collaboratively to support the reshaping and development of GNCH</a:t>
            </a:r>
            <a:endParaRPr lang="en-GB" sz="1400" b="0" i="0" u="none" strike="noStrike" kern="1200" cap="none" spc="0" normalizeH="0" baseline="0" noProof="0" dirty="0">
              <a:ln>
                <a:noFill/>
              </a:ln>
              <a:solidFill>
                <a:prstClr val="black"/>
              </a:solidFill>
              <a:effectLst/>
              <a:uLnTx/>
              <a:uFillTx/>
              <a:latin typeface="Apto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a:rPr>
              <a:t>To develop and expand capacity in PICU and priority specialty pathways</a:t>
            </a:r>
            <a:endParaRPr lang="en-GB" sz="1400" b="0" i="0" u="none" strike="noStrike" kern="1200" cap="none" spc="0" normalizeH="0" baseline="0" noProof="0" dirty="0">
              <a:ln>
                <a:noFill/>
              </a:ln>
              <a:solidFill>
                <a:prstClr val="black"/>
              </a:solidFill>
              <a:effectLst/>
              <a:uLnTx/>
              <a:uFillTx/>
              <a:latin typeface="Apto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a:rPr>
              <a:t>To develop a Paediatric Major Trauma Rehabilitation service</a:t>
            </a:r>
            <a:endParaRPr lang="en-GB" sz="1400" b="0" i="0" u="none" strike="noStrike" kern="1200" cap="none" spc="0" normalizeH="0" baseline="0" noProof="0" dirty="0">
              <a:ln>
                <a:noFill/>
              </a:ln>
              <a:solidFill>
                <a:prstClr val="black"/>
              </a:solidFill>
              <a:effectLst/>
              <a:uLnTx/>
              <a:uFillTx/>
              <a:latin typeface="Apto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To </a:t>
            </a:r>
            <a:r>
              <a:rPr lang="en-GB" sz="1400" kern="100" dirty="0">
                <a:solidFill>
                  <a:prstClr val="black"/>
                </a:solidFill>
                <a:latin typeface="Aptos"/>
                <a:ea typeface="Calibri"/>
                <a:cs typeface="Times New Roman"/>
              </a:rPr>
              <a:t>s</a:t>
            </a:r>
            <a:r>
              <a:rPr kumimoji="0" lang="en-GB" sz="1400" b="0" i="0" u="none" strike="noStrike" kern="100" cap="none" spc="0" normalizeH="0" baseline="0" noProof="0" dirty="0" err="1">
                <a:ln>
                  <a:noFill/>
                </a:ln>
                <a:solidFill>
                  <a:prstClr val="black"/>
                </a:solidFill>
                <a:effectLst/>
                <a:uLnTx/>
                <a:uFillTx/>
                <a:latin typeface="Aptos"/>
                <a:ea typeface="Calibri"/>
                <a:cs typeface="Times New Roman"/>
              </a:rPr>
              <a:t>upport</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the “Movement for Change” ambition to: Improve health &amp; wellbeing for children and young people by promoting and increasing meaningful, </a:t>
            </a:r>
            <a:r>
              <a:rPr lang="en-GB" sz="1400" kern="100" dirty="0">
                <a:solidFill>
                  <a:prstClr val="black"/>
                </a:solidFill>
                <a:latin typeface="Aptos"/>
                <a:ea typeface="Calibri"/>
                <a:cs typeface="Times New Roman"/>
              </a:rPr>
              <a:t>developmentally-appropriate</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activity in hospital and at home</a:t>
            </a:r>
            <a:endParaRPr lang="en-GB" sz="1400" b="0" i="0" u="none" strike="noStrike" kern="100" cap="none" spc="0" normalizeH="0" baseline="0" noProof="0" dirty="0">
              <a:ln>
                <a:noFill/>
              </a:ln>
              <a:solidFill>
                <a:prstClr val="black"/>
              </a:solidFill>
              <a:effectLst/>
              <a:uLnTx/>
              <a:uFillTx/>
              <a:latin typeface="Aptos"/>
              <a:ea typeface="Calibri"/>
              <a:cs typeface="Times New Roman"/>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400" dirty="0">
                <a:solidFill>
                  <a:prstClr val="black"/>
                </a:solidFill>
                <a:latin typeface="Aptos"/>
              </a:rPr>
              <a:t>To d</a:t>
            </a:r>
            <a:r>
              <a:rPr kumimoji="0" lang="en-GB" sz="1400" b="0" i="0" u="none" strike="noStrike" kern="1200" cap="none" spc="0" normalizeH="0" baseline="0" noProof="0" dirty="0" err="1">
                <a:ln>
                  <a:noFill/>
                </a:ln>
                <a:solidFill>
                  <a:prstClr val="black"/>
                </a:solidFill>
                <a:effectLst/>
                <a:uLnTx/>
                <a:uFillTx/>
                <a:latin typeface="Aptos"/>
              </a:rPr>
              <a:t>evelop</a:t>
            </a:r>
            <a:r>
              <a:rPr kumimoji="0" lang="en-GB" sz="1400" b="0" i="0" u="none" strike="noStrike" kern="1200" cap="none" spc="0" normalizeH="0" baseline="0" noProof="0" dirty="0">
                <a:ln>
                  <a:noFill/>
                </a:ln>
                <a:solidFill>
                  <a:prstClr val="black"/>
                </a:solidFill>
                <a:effectLst/>
                <a:uLnTx/>
                <a:uFillTx/>
                <a:latin typeface="Aptos"/>
              </a:rPr>
              <a:t>, expand capacity and e</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nhance the community element of children’s therapy services supporting special education needs and explore options for hospital avoidance and quicker discharge i.e. intermediate, step-down models</a:t>
            </a:r>
            <a:endParaRPr lang="en-GB" sz="1400" b="0" i="0" u="none" strike="noStrike" kern="100" cap="none" spc="0" normalizeH="0" baseline="0" noProof="0" dirty="0">
              <a:ln>
                <a:noFill/>
              </a:ln>
              <a:solidFill>
                <a:prstClr val="black"/>
              </a:solidFill>
              <a:effectLst/>
              <a:uLnTx/>
              <a:uFillTx/>
              <a:latin typeface="Aptos"/>
              <a:ea typeface="Calibri"/>
              <a:cs typeface="Times New Roman"/>
            </a:endParaRPr>
          </a:p>
          <a:p>
            <a:pPr marL="285750" indent="-285750" algn="just">
              <a:lnSpc>
                <a:spcPct val="150000"/>
              </a:lnSpc>
              <a:buFont typeface="Arial" panose="020B0604020202020204" pitchFamily="34" charset="0"/>
              <a:buChar char="•"/>
              <a:defRPr/>
            </a:pPr>
            <a:r>
              <a:rPr kumimoji="0" lang="en-GB" sz="1400" b="0" i="0" u="none" strike="noStrike" kern="1200" cap="none" spc="0" normalizeH="0" baseline="0" noProof="0" dirty="0">
                <a:ln>
                  <a:noFill/>
                </a:ln>
                <a:solidFill>
                  <a:prstClr val="black"/>
                </a:solidFill>
                <a:effectLst/>
                <a:uLnTx/>
                <a:uFillTx/>
                <a:latin typeface="Aptos"/>
              </a:rPr>
              <a:t>To focus on how </a:t>
            </a:r>
            <a:r>
              <a:rPr lang="en-GB" sz="1400" dirty="0">
                <a:solidFill>
                  <a:prstClr val="black"/>
                </a:solidFill>
                <a:latin typeface="Aptos"/>
              </a:rPr>
              <a:t>children and young people</a:t>
            </a:r>
            <a:r>
              <a:rPr kumimoji="0" lang="en-GB" sz="1400" b="0" i="0" u="none" strike="noStrike" kern="1200" cap="none" spc="0" normalizeH="0" baseline="0" noProof="0" dirty="0">
                <a:ln>
                  <a:noFill/>
                </a:ln>
                <a:solidFill>
                  <a:prstClr val="black"/>
                </a:solidFill>
                <a:effectLst/>
                <a:uLnTx/>
                <a:uFillTx/>
                <a:latin typeface="Aptos"/>
              </a:rPr>
              <a:t> are supported</a:t>
            </a:r>
            <a:r>
              <a:rPr lang="en-GB" sz="1400" dirty="0">
                <a:solidFill>
                  <a:prstClr val="black"/>
                </a:solidFill>
                <a:latin typeface="Aptos"/>
              </a:rPr>
              <a:t> across</a:t>
            </a:r>
            <a:r>
              <a:rPr kumimoji="0" lang="en-GB" sz="1400" b="0" i="0" u="none" strike="noStrike" kern="1200" cap="none" spc="0" normalizeH="0" baseline="0" noProof="0" dirty="0">
                <a:ln>
                  <a:noFill/>
                </a:ln>
                <a:solidFill>
                  <a:prstClr val="black"/>
                </a:solidFill>
                <a:effectLst/>
                <a:uLnTx/>
                <a:uFillTx/>
                <a:latin typeface="Aptos"/>
              </a:rPr>
              <a:t> </a:t>
            </a:r>
            <a:r>
              <a:rPr lang="en-GB" sz="1400" dirty="0">
                <a:solidFill>
                  <a:prstClr val="black"/>
                </a:solidFill>
                <a:latin typeface="Aptos"/>
              </a:rPr>
              <a:t>all </a:t>
            </a:r>
            <a:r>
              <a:rPr kumimoji="0" lang="en-GB" sz="1400" b="0" i="0" u="none" strike="noStrike" kern="1200" cap="none" spc="0" normalizeH="0" baseline="0" noProof="0" dirty="0">
                <a:ln>
                  <a:noFill/>
                </a:ln>
                <a:solidFill>
                  <a:prstClr val="black"/>
                </a:solidFill>
                <a:effectLst/>
                <a:uLnTx/>
                <a:uFillTx/>
                <a:latin typeface="Aptos"/>
              </a:rPr>
              <a:t>transition points</a:t>
            </a:r>
            <a:endParaRPr lang="en-GB" sz="1400" b="0" i="0" u="none" strike="noStrike" kern="1200" cap="none" spc="0" normalizeH="0" baseline="0" noProof="0" dirty="0">
              <a:ln>
                <a:noFill/>
              </a:ln>
              <a:solidFill>
                <a:prstClr val="black"/>
              </a:solidFill>
              <a:effectLst/>
              <a:uLnTx/>
              <a:uFillTx/>
              <a:latin typeface="Apto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ptos"/>
              </a:rPr>
              <a:t>To contribute to the development of services that support </a:t>
            </a:r>
            <a:r>
              <a:rPr lang="en-GB" sz="1400" dirty="0">
                <a:solidFill>
                  <a:prstClr val="black"/>
                </a:solidFill>
                <a:latin typeface="Aptos"/>
              </a:rPr>
              <a:t>children and young people</a:t>
            </a:r>
            <a:r>
              <a:rPr kumimoji="0" lang="en-GB" sz="1400" b="0" i="0" u="none" strike="noStrike" kern="1200" cap="none" spc="0" normalizeH="0" baseline="0" noProof="0" dirty="0">
                <a:ln>
                  <a:noFill/>
                </a:ln>
                <a:solidFill>
                  <a:prstClr val="black"/>
                </a:solidFill>
                <a:effectLst/>
                <a:uLnTx/>
                <a:uFillTx/>
                <a:latin typeface="Aptos"/>
              </a:rPr>
              <a:t> who are autistic, with neuro-diversity, learning disabilities and mental health</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alt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To work with education providers to support children and young people in their education settings</a:t>
            </a:r>
            <a:endParaRPr lang="en-GB" sz="1400" b="0" i="0" u="none" strike="noStrike" kern="1200" cap="none" spc="0" normalizeH="0" baseline="0" noProof="0" dirty="0">
              <a:ln>
                <a:noFill/>
              </a:ln>
              <a:solidFill>
                <a:prstClr val="black"/>
              </a:solidFill>
              <a:effectLst/>
              <a:uLnTx/>
              <a:uFillTx/>
              <a:latin typeface="Aptos"/>
            </a:endParaRPr>
          </a:p>
          <a:p>
            <a:pPr marL="285750" indent="-285750" algn="just">
              <a:buFont typeface="Arial" panose="020B0604020202020204" pitchFamily="34" charset="0"/>
              <a:buChar char="•"/>
              <a:defRPr/>
            </a:pPr>
            <a:endParaRPr lang="en-GB" sz="1600" dirty="0">
              <a:solidFill>
                <a:prstClr val="black"/>
              </a:solidFill>
              <a:latin typeface="Aptos" panose="020B0004020202020204" pitchFamily="34" charset="0"/>
            </a:endParaRPr>
          </a:p>
        </p:txBody>
      </p:sp>
      <p:sp>
        <p:nvSpPr>
          <p:cNvPr id="14" name="TextBox 2">
            <a:extLst>
              <a:ext uri="{FF2B5EF4-FFF2-40B4-BE49-F238E27FC236}">
                <a16:creationId xmlns:a16="http://schemas.microsoft.com/office/drawing/2014/main" id="{DD00CD99-95FD-B5A7-5A09-4A186D3CEDD3}"/>
              </a:ext>
            </a:extLst>
          </p:cNvPr>
          <p:cNvSpPr txBox="1"/>
          <p:nvPr/>
        </p:nvSpPr>
        <p:spPr>
          <a:xfrm>
            <a:off x="228599" y="1789597"/>
            <a:ext cx="4129238" cy="340350"/>
          </a:xfrm>
          <a:prstGeom prst="rect">
            <a:avLst/>
          </a:prstGeom>
        </p:spPr>
        <p:txBody>
          <a:bodyPr wrap="square" lIns="0" tIns="0" rIns="0" bIns="0" rtlCol="0" anchor="t">
            <a:sp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lang="en-US" b="1" dirty="0">
                <a:solidFill>
                  <a:srgbClr val="000000"/>
                </a:solidFill>
                <a:latin typeface="Aptos"/>
                <a:ea typeface="Canva Sans Bold"/>
                <a:cs typeface="Canva Sans Bold"/>
                <a:sym typeface="Canva Sans Bold"/>
              </a:rPr>
              <a:t>Aims</a:t>
            </a:r>
            <a:r>
              <a:rPr kumimoji="0" lang="en-US" sz="1800" b="1" i="0" u="none" strike="noStrike" kern="1200" cap="none" spc="0" normalizeH="0" baseline="0" noProof="0" dirty="0">
                <a:ln>
                  <a:noFill/>
                </a:ln>
                <a:solidFill>
                  <a:srgbClr val="000000"/>
                </a:solidFill>
                <a:effectLst/>
                <a:uLnTx/>
                <a:uFillTx/>
                <a:latin typeface="Aptos"/>
                <a:ea typeface="Canva Sans Bold"/>
                <a:cs typeface="Canva Sans Bold"/>
                <a:sym typeface="Canva Sans Bold"/>
              </a:rPr>
              <a:t>:</a:t>
            </a:r>
          </a:p>
        </p:txBody>
      </p:sp>
      <p:pic>
        <p:nvPicPr>
          <p:cNvPr id="5" name="Picture 4">
            <a:extLst>
              <a:ext uri="{FF2B5EF4-FFF2-40B4-BE49-F238E27FC236}">
                <a16:creationId xmlns:a16="http://schemas.microsoft.com/office/drawing/2014/main" id="{9555A162-6C23-469A-4EBB-8896D988DE03}"/>
              </a:ext>
            </a:extLst>
          </p:cNvPr>
          <p:cNvPicPr>
            <a:picLocks noChangeAspect="1"/>
          </p:cNvPicPr>
          <p:nvPr/>
        </p:nvPicPr>
        <p:blipFill>
          <a:blip r:embed="rId3"/>
          <a:stretch>
            <a:fillRect/>
          </a:stretch>
        </p:blipFill>
        <p:spPr>
          <a:xfrm>
            <a:off x="7247148" y="212600"/>
            <a:ext cx="2421151" cy="2113763"/>
          </a:xfrm>
          <a:prstGeom prst="rect">
            <a:avLst/>
          </a:prstGeom>
        </p:spPr>
      </p:pic>
    </p:spTree>
    <p:extLst>
      <p:ext uri="{BB962C8B-B14F-4D97-AF65-F5344CB8AC3E}">
        <p14:creationId xmlns:p14="http://schemas.microsoft.com/office/powerpoint/2010/main" val="1648522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85EBCE-11A6-C256-26C9-543A9FFEAC5A}"/>
              </a:ext>
            </a:extLst>
          </p:cNvPr>
          <p:cNvPicPr>
            <a:picLocks noChangeAspect="1"/>
          </p:cNvPicPr>
          <p:nvPr/>
        </p:nvPicPr>
        <p:blipFill>
          <a:blip r:embed="rId2"/>
          <a:stretch>
            <a:fillRect/>
          </a:stretch>
        </p:blipFill>
        <p:spPr>
          <a:xfrm>
            <a:off x="4466" y="6235415"/>
            <a:ext cx="9756972" cy="1106590"/>
          </a:xfrm>
          <a:prstGeom prst="rect">
            <a:avLst/>
          </a:prstGeom>
        </p:spPr>
      </p:pic>
      <p:grpSp>
        <p:nvGrpSpPr>
          <p:cNvPr id="4" name="Group 2">
            <a:extLst>
              <a:ext uri="{FF2B5EF4-FFF2-40B4-BE49-F238E27FC236}">
                <a16:creationId xmlns:a16="http://schemas.microsoft.com/office/drawing/2014/main" id="{A77ADD63-CE0B-3A3D-374D-7C96C3C6DCDF}"/>
              </a:ext>
            </a:extLst>
          </p:cNvPr>
          <p:cNvGrpSpPr/>
          <p:nvPr/>
        </p:nvGrpSpPr>
        <p:grpSpPr>
          <a:xfrm>
            <a:off x="4963166" y="196371"/>
            <a:ext cx="4573280" cy="3039197"/>
            <a:chOff x="0" y="0"/>
            <a:chExt cx="1445446" cy="674513"/>
          </a:xfrm>
        </p:grpSpPr>
        <p:sp>
          <p:nvSpPr>
            <p:cNvPr id="5" name="Freeform 3">
              <a:extLst>
                <a:ext uri="{FF2B5EF4-FFF2-40B4-BE49-F238E27FC236}">
                  <a16:creationId xmlns:a16="http://schemas.microsoft.com/office/drawing/2014/main" id="{DFA607BC-EBA6-3530-6005-0F3DE40358CF}"/>
                </a:ext>
              </a:extLst>
            </p:cNvPr>
            <p:cNvSpPr/>
            <p:nvPr/>
          </p:nvSpPr>
          <p:spPr>
            <a:xfrm>
              <a:off x="0" y="0"/>
              <a:ext cx="1445446" cy="674513"/>
            </a:xfrm>
            <a:custGeom>
              <a:avLst/>
              <a:gdLst/>
              <a:ahLst/>
              <a:cxnLst/>
              <a:rect l="l" t="t" r="r" b="b"/>
              <a:pathLst>
                <a:path w="1445446" h="674513">
                  <a:moveTo>
                    <a:pt x="1320986" y="674513"/>
                  </a:moveTo>
                  <a:lnTo>
                    <a:pt x="124460" y="674513"/>
                  </a:lnTo>
                  <a:cubicBezTo>
                    <a:pt x="55880" y="674513"/>
                    <a:pt x="0" y="618633"/>
                    <a:pt x="0" y="550053"/>
                  </a:cubicBezTo>
                  <a:lnTo>
                    <a:pt x="0" y="124460"/>
                  </a:lnTo>
                  <a:cubicBezTo>
                    <a:pt x="0" y="55880"/>
                    <a:pt x="55880" y="0"/>
                    <a:pt x="124460" y="0"/>
                  </a:cubicBezTo>
                  <a:lnTo>
                    <a:pt x="1320986" y="0"/>
                  </a:lnTo>
                  <a:cubicBezTo>
                    <a:pt x="1389566" y="0"/>
                    <a:pt x="1445446" y="55880"/>
                    <a:pt x="1445446" y="124460"/>
                  </a:cubicBezTo>
                  <a:lnTo>
                    <a:pt x="1445446" y="550053"/>
                  </a:lnTo>
                  <a:cubicBezTo>
                    <a:pt x="1445446" y="618633"/>
                    <a:pt x="1389566" y="674513"/>
                    <a:pt x="1320986" y="674513"/>
                  </a:cubicBezTo>
                  <a:close/>
                </a:path>
              </a:pathLst>
            </a:custGeom>
            <a:solidFill>
              <a:srgbClr val="00B0F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4">
            <a:extLst>
              <a:ext uri="{FF2B5EF4-FFF2-40B4-BE49-F238E27FC236}">
                <a16:creationId xmlns:a16="http://schemas.microsoft.com/office/drawing/2014/main" id="{F69952E2-5E96-F448-5276-C22DEE6FB29B}"/>
              </a:ext>
            </a:extLst>
          </p:cNvPr>
          <p:cNvGrpSpPr/>
          <p:nvPr/>
        </p:nvGrpSpPr>
        <p:grpSpPr>
          <a:xfrm>
            <a:off x="135858" y="196369"/>
            <a:ext cx="4648584" cy="3039199"/>
            <a:chOff x="0" y="0"/>
            <a:chExt cx="1469247" cy="674513"/>
          </a:xfrm>
        </p:grpSpPr>
        <p:sp>
          <p:nvSpPr>
            <p:cNvPr id="8" name="Freeform 5">
              <a:extLst>
                <a:ext uri="{FF2B5EF4-FFF2-40B4-BE49-F238E27FC236}">
                  <a16:creationId xmlns:a16="http://schemas.microsoft.com/office/drawing/2014/main" id="{96A61DA0-47E9-0558-1233-78A751B8BDC8}"/>
                </a:ext>
              </a:extLst>
            </p:cNvPr>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FFC00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9" name="TextBox 6">
            <a:extLst>
              <a:ext uri="{FF2B5EF4-FFF2-40B4-BE49-F238E27FC236}">
                <a16:creationId xmlns:a16="http://schemas.microsoft.com/office/drawing/2014/main" id="{6DD81F61-9CBC-58D7-5F13-A2EA89BE9C8B}"/>
              </a:ext>
            </a:extLst>
          </p:cNvPr>
          <p:cNvSpPr txBox="1"/>
          <p:nvPr/>
        </p:nvSpPr>
        <p:spPr>
          <a:xfrm>
            <a:off x="5249254" y="272126"/>
            <a:ext cx="4033287" cy="1781000"/>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What do we want to work on?</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Enhance / strengthen and make more transparent opportunities for income generation</a:t>
            </a:r>
            <a:endParaRPr lang="en-GB" sz="1200" dirty="0">
              <a:solidFill>
                <a:srgbClr val="000000"/>
              </a:solidFill>
              <a:latin typeface="Aptos" panose="020B0004020202020204" pitchFamily="34" charset="0"/>
              <a:ea typeface="Tenor Sans"/>
              <a:cs typeface="Tenor Sans"/>
              <a:sym typeface="Tenor San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lang="en-GB" sz="1200" dirty="0">
                <a:solidFill>
                  <a:srgbClr val="000000"/>
                </a:solidFill>
                <a:latin typeface="Aptos" panose="020B0004020202020204" pitchFamily="34" charset="0"/>
                <a:ea typeface="Tenor Sans"/>
                <a:cs typeface="Tenor Sans"/>
                <a:sym typeface="Tenor Sans"/>
              </a:rPr>
              <a:t>W</a:t>
            </a: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ork with business and HR to develop supported models of services bought in by schools and other NHS Trusts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lang="en-GB" sz="1200" dirty="0">
                <a:solidFill>
                  <a:srgbClr val="000000"/>
                </a:solidFill>
                <a:latin typeface="Aptos" panose="020B0004020202020204" pitchFamily="34" charset="0"/>
                <a:ea typeface="Tenor Sans"/>
                <a:cs typeface="Tenor Sans"/>
                <a:sym typeface="Tenor Sans"/>
              </a:rPr>
              <a:t>Help nu</a:t>
            </a: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rture expertise in the region</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endParaRPr>
          </a:p>
        </p:txBody>
      </p:sp>
      <p:grpSp>
        <p:nvGrpSpPr>
          <p:cNvPr id="11" name="Group 8">
            <a:extLst>
              <a:ext uri="{FF2B5EF4-FFF2-40B4-BE49-F238E27FC236}">
                <a16:creationId xmlns:a16="http://schemas.microsoft.com/office/drawing/2014/main" id="{5F403BFF-E7A8-F7A0-942C-4F2A4ADFC55A}"/>
              </a:ext>
            </a:extLst>
          </p:cNvPr>
          <p:cNvGrpSpPr/>
          <p:nvPr/>
        </p:nvGrpSpPr>
        <p:grpSpPr>
          <a:xfrm>
            <a:off x="4971750" y="3312145"/>
            <a:ext cx="4648584" cy="2775430"/>
            <a:chOff x="0" y="0"/>
            <a:chExt cx="1469247" cy="674513"/>
          </a:xfrm>
        </p:grpSpPr>
        <p:sp>
          <p:nvSpPr>
            <p:cNvPr id="12" name="Freeform 9">
              <a:extLst>
                <a:ext uri="{FF2B5EF4-FFF2-40B4-BE49-F238E27FC236}">
                  <a16:creationId xmlns:a16="http://schemas.microsoft.com/office/drawing/2014/main" id="{48409073-EC4F-1C11-53B0-1FC85A50F1EC}"/>
                </a:ext>
              </a:extLst>
            </p:cNvPr>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FFFF0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3" name="Group 10">
            <a:extLst>
              <a:ext uri="{FF2B5EF4-FFF2-40B4-BE49-F238E27FC236}">
                <a16:creationId xmlns:a16="http://schemas.microsoft.com/office/drawing/2014/main" id="{BFDA77EC-0FA9-AC28-E6C1-0D2C796D02EF}"/>
              </a:ext>
            </a:extLst>
          </p:cNvPr>
          <p:cNvGrpSpPr/>
          <p:nvPr/>
        </p:nvGrpSpPr>
        <p:grpSpPr>
          <a:xfrm>
            <a:off x="163234" y="3312145"/>
            <a:ext cx="4648584" cy="2775430"/>
            <a:chOff x="0" y="0"/>
            <a:chExt cx="1469247" cy="674513"/>
          </a:xfrm>
        </p:grpSpPr>
        <p:sp>
          <p:nvSpPr>
            <p:cNvPr id="15" name="Freeform 11">
              <a:extLst>
                <a:ext uri="{FF2B5EF4-FFF2-40B4-BE49-F238E27FC236}">
                  <a16:creationId xmlns:a16="http://schemas.microsoft.com/office/drawing/2014/main" id="{0DAAF454-F97A-52F6-B0EA-D32D5376F76B}"/>
                </a:ext>
              </a:extLst>
            </p:cNvPr>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92D050">
                <a:alpha val="69804"/>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7" name="TextBox 12">
            <a:extLst>
              <a:ext uri="{FF2B5EF4-FFF2-40B4-BE49-F238E27FC236}">
                <a16:creationId xmlns:a16="http://schemas.microsoft.com/office/drawing/2014/main" id="{5C77C858-5F47-6A55-360E-2E18E4E5F264}"/>
              </a:ext>
            </a:extLst>
          </p:cNvPr>
          <p:cNvSpPr txBox="1"/>
          <p:nvPr/>
        </p:nvSpPr>
        <p:spPr>
          <a:xfrm>
            <a:off x="348623" y="3384258"/>
            <a:ext cx="4096364" cy="1781000"/>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Who is involved and who are the stakeholders?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Therapy Services Paeds Development Group</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GNCH and Paediatric Cardio Directorate teams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Community partners in Family Health Board and NCC Local authority </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Strengthen our relationship with the Great North Healthcare Alliance</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endParaRPr>
          </a:p>
        </p:txBody>
      </p:sp>
      <p:sp>
        <p:nvSpPr>
          <p:cNvPr id="18" name="TextBox 17">
            <a:extLst>
              <a:ext uri="{FF2B5EF4-FFF2-40B4-BE49-F238E27FC236}">
                <a16:creationId xmlns:a16="http://schemas.microsoft.com/office/drawing/2014/main" id="{138732A6-A27A-8E11-B182-4B7E1B91F6E8}"/>
              </a:ext>
            </a:extLst>
          </p:cNvPr>
          <p:cNvSpPr txBox="1"/>
          <p:nvPr/>
        </p:nvSpPr>
        <p:spPr>
          <a:xfrm>
            <a:off x="5233162" y="3384258"/>
            <a:ext cx="3860409" cy="1781000"/>
          </a:xfrm>
          <a:prstGeom prst="rect">
            <a:avLst/>
          </a:prstGeom>
        </p:spPr>
        <p:txBody>
          <a:bodyPr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What will tell us if we are making progress?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Increased service and staffing capacity</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Optimisation and effective use of skills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Reducing bed days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Reducing follow-up clinic appts</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Patient / parent experience</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Reduce waiting times </a:t>
            </a:r>
            <a:endParaRPr kumimoji="0" lang="en-US" sz="12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endParaRPr>
          </a:p>
        </p:txBody>
      </p:sp>
      <p:sp>
        <p:nvSpPr>
          <p:cNvPr id="2" name="TextBox 6">
            <a:extLst>
              <a:ext uri="{FF2B5EF4-FFF2-40B4-BE49-F238E27FC236}">
                <a16:creationId xmlns:a16="http://schemas.microsoft.com/office/drawing/2014/main" id="{1ADA6FBD-099E-0EE4-430A-82A604B85480}"/>
              </a:ext>
            </a:extLst>
          </p:cNvPr>
          <p:cNvSpPr txBox="1"/>
          <p:nvPr/>
        </p:nvSpPr>
        <p:spPr>
          <a:xfrm>
            <a:off x="293060" y="182890"/>
            <a:ext cx="4441812" cy="3572838"/>
          </a:xfrm>
          <a:prstGeom prst="rect">
            <a:avLst/>
          </a:prstGeom>
        </p:spPr>
        <p:txBody>
          <a:bodyPr wrap="square" lIns="0" tIns="0" rIns="0" bIns="0" rtlCol="0" anchor="t">
            <a:spAutoFit/>
          </a:bodyPr>
          <a:lstStyle/>
          <a:p>
            <a:pPr marL="0" marR="0" lvl="0" indent="0" algn="l" defTabSz="914400" rtl="0" eaLnBrk="1" fontAlgn="auto" latinLnBrk="0" hangingPunct="1">
              <a:lnSpc>
                <a:spcPts val="196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    What is our aspiration </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lang="en-GB" sz="1100" dirty="0">
                <a:solidFill>
                  <a:srgbClr val="000000"/>
                </a:solidFill>
                <a:latin typeface="Aptos" panose="020B0004020202020204" pitchFamily="34" charset="0"/>
                <a:ea typeface="Tenor Sans"/>
                <a:cs typeface="Tenor Sans"/>
                <a:sym typeface="Tenor Sans"/>
              </a:rPr>
              <a:t>To address the recognised</a:t>
            </a:r>
            <a:r>
              <a:rPr kumimoji="0" lang="en-GB" sz="11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 gap in resources and work towards creating more therapy and psychological support for children and young people</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For all children and young people to develop and thrive to the best of their potential</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For all children and young people to make maximum recovery from illness and injury</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To work with partners in the care of children and young people seamlessly with common aspiration</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rPr>
              <a:t>To promote healthy behaviours, healthy environments and reduce health inequalities both within services and the wider community</a:t>
            </a: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endParaRPr>
          </a:p>
          <a:p>
            <a:pPr marL="285750" marR="0" lvl="0" indent="-285750" algn="l" defTabSz="914400" rtl="0" eaLnBrk="1" fontAlgn="auto" latinLnBrk="0" hangingPunct="1">
              <a:lnSpc>
                <a:spcPts val="1960"/>
              </a:lnSpc>
              <a:spcBef>
                <a:spcPts val="0"/>
              </a:spcBef>
              <a:spcAft>
                <a:spcPts val="0"/>
              </a:spcAft>
              <a:buClrTx/>
              <a:buSzTx/>
              <a:buFont typeface="Arial" panose="020B0604020202020204" pitchFamily="34" charset="0"/>
              <a:buChar char="•"/>
              <a:tabLst/>
              <a:defRPr/>
            </a:pPr>
            <a:endParaRPr kumimoji="0" lang="en-GB" sz="1300" b="0" i="0" u="none" strike="noStrike" kern="1200" cap="none" spc="0" normalizeH="0" baseline="0" noProof="0" dirty="0">
              <a:ln>
                <a:noFill/>
              </a:ln>
              <a:solidFill>
                <a:srgbClr val="000000"/>
              </a:solidFill>
              <a:effectLst/>
              <a:uLnTx/>
              <a:uFillTx/>
              <a:latin typeface="Aptos" panose="020B0004020202020204" pitchFamily="34" charset="0"/>
              <a:ea typeface="Tenor Sans"/>
              <a:cs typeface="Tenor Sans"/>
              <a:sym typeface="Tenor Sans"/>
            </a:endParaRPr>
          </a:p>
        </p:txBody>
      </p:sp>
    </p:spTree>
    <p:extLst>
      <p:ext uri="{BB962C8B-B14F-4D97-AF65-F5344CB8AC3E}">
        <p14:creationId xmlns:p14="http://schemas.microsoft.com/office/powerpoint/2010/main" val="356284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B108B78-4619-842A-C38F-616DC65E3B94}"/>
              </a:ext>
            </a:extLst>
          </p:cNvPr>
          <p:cNvSpPr/>
          <p:nvPr/>
        </p:nvSpPr>
        <p:spPr>
          <a:xfrm>
            <a:off x="157929" y="581272"/>
            <a:ext cx="6844748" cy="1360264"/>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2"/>
          <p:cNvSpPr txBox="1"/>
          <p:nvPr/>
        </p:nvSpPr>
        <p:spPr>
          <a:xfrm>
            <a:off x="249167" y="581272"/>
            <a:ext cx="6736256" cy="1412759"/>
          </a:xfrm>
          <a:prstGeom prst="rect">
            <a:avLst/>
          </a:prstGeom>
        </p:spPr>
        <p:txBody>
          <a:bodyPr wrap="square" lIns="0" tIns="0" rIns="0" bIns="0" rtlCol="0" anchor="t">
            <a:spAutoFit/>
          </a:bodyPr>
          <a:lstStyle/>
          <a:p>
            <a:pPr>
              <a:lnSpc>
                <a:spcPts val="2800"/>
              </a:lnSpc>
              <a:spcBef>
                <a:spcPct val="0"/>
              </a:spcBef>
            </a:pPr>
            <a:r>
              <a:rPr lang="en-GB" sz="1600" b="1" dirty="0">
                <a:solidFill>
                  <a:srgbClr val="000000"/>
                </a:solidFill>
                <a:latin typeface="Aptos"/>
                <a:ea typeface="Canva Sans Bold"/>
                <a:cs typeface="Canva Sans Bold"/>
                <a:sym typeface="Canva Sans Bold"/>
              </a:rPr>
              <a:t>Therapy Services Acute, Specialist and Critical Care pathways for Adults</a:t>
            </a:r>
          </a:p>
          <a:p>
            <a:pPr marL="0" lvl="0" indent="0">
              <a:lnSpc>
                <a:spcPts val="2800"/>
              </a:lnSpc>
              <a:spcBef>
                <a:spcPct val="0"/>
              </a:spcBef>
            </a:pPr>
            <a:endParaRPr lang="en-US" b="1" dirty="0">
              <a:solidFill>
                <a:srgbClr val="000000"/>
              </a:solidFill>
              <a:latin typeface="Aptos" panose="020B0004020202020204" pitchFamily="34" charset="0"/>
              <a:ea typeface="Canva Sans Bold"/>
              <a:cs typeface="Canva Sans Bold"/>
            </a:endParaRPr>
          </a:p>
          <a:p>
            <a:pPr marL="0" lvl="0" indent="0">
              <a:lnSpc>
                <a:spcPts val="2800"/>
              </a:lnSpc>
              <a:spcBef>
                <a:spcPct val="0"/>
              </a:spcBef>
            </a:pPr>
            <a:endParaRPr lang="en-US" b="1" dirty="0">
              <a:solidFill>
                <a:srgbClr val="000000"/>
              </a:solidFill>
              <a:latin typeface="Aptos" panose="020B0004020202020204" pitchFamily="34" charset="0"/>
              <a:ea typeface="Canva Sans Bold"/>
              <a:cs typeface="Canva Sans Bold"/>
              <a:sym typeface="Canva Sans Bold"/>
            </a:endParaRPr>
          </a:p>
          <a:p>
            <a:pPr marL="0" lvl="0" indent="0">
              <a:lnSpc>
                <a:spcPts val="2800"/>
              </a:lnSpc>
              <a:spcBef>
                <a:spcPct val="0"/>
              </a:spcBef>
            </a:pPr>
            <a:endParaRPr lang="en-US" sz="2000" b="1" dirty="0">
              <a:solidFill>
                <a:srgbClr val="000000"/>
              </a:solidFill>
              <a:latin typeface="Canva Sans Bold"/>
              <a:ea typeface="Canva Sans Bold"/>
              <a:cs typeface="Canva Sans Bold"/>
              <a:sym typeface="Canva Sans Bold"/>
            </a:endParaRPr>
          </a:p>
        </p:txBody>
      </p:sp>
      <p:pic>
        <p:nvPicPr>
          <p:cNvPr id="3" name="Picture 2">
            <a:extLst>
              <a:ext uri="{FF2B5EF4-FFF2-40B4-BE49-F238E27FC236}">
                <a16:creationId xmlns:a16="http://schemas.microsoft.com/office/drawing/2014/main" id="{7F85EBCE-11A6-C256-26C9-543A9FFEAC5A}"/>
              </a:ext>
            </a:extLst>
          </p:cNvPr>
          <p:cNvPicPr>
            <a:picLocks noChangeAspect="1"/>
          </p:cNvPicPr>
          <p:nvPr/>
        </p:nvPicPr>
        <p:blipFill>
          <a:blip r:embed="rId2"/>
          <a:stretch>
            <a:fillRect/>
          </a:stretch>
        </p:blipFill>
        <p:spPr>
          <a:xfrm>
            <a:off x="4466" y="6235415"/>
            <a:ext cx="9756972" cy="1106590"/>
          </a:xfrm>
          <a:prstGeom prst="rect">
            <a:avLst/>
          </a:prstGeom>
        </p:spPr>
      </p:pic>
      <p:sp>
        <p:nvSpPr>
          <p:cNvPr id="7" name="TextBox 6">
            <a:extLst>
              <a:ext uri="{FF2B5EF4-FFF2-40B4-BE49-F238E27FC236}">
                <a16:creationId xmlns:a16="http://schemas.microsoft.com/office/drawing/2014/main" id="{CD64ADDE-E03E-20B5-7B61-7B6B37F1EF1E}"/>
              </a:ext>
            </a:extLst>
          </p:cNvPr>
          <p:cNvSpPr txBox="1"/>
          <p:nvPr/>
        </p:nvSpPr>
        <p:spPr>
          <a:xfrm>
            <a:off x="221974" y="2801269"/>
            <a:ext cx="9056920" cy="3979166"/>
          </a:xfrm>
          <a:prstGeom prst="rect">
            <a:avLst/>
          </a:prstGeom>
          <a:noFill/>
        </p:spPr>
        <p:txBody>
          <a:bodyPr wrap="square" lIns="91440" tIns="45720" rIns="91440" bIns="45720" anchor="t">
            <a:spAutoFit/>
          </a:bodyPr>
          <a:lstStyle/>
          <a:p>
            <a:pPr marL="285750" indent="-285750" algn="just">
              <a:lnSpc>
                <a:spcPct val="150000"/>
              </a:lnSpc>
              <a:buFont typeface="Arial" panose="020B0604020202020204" pitchFamily="34" charset="0"/>
              <a:buChar char="•"/>
            </a:pPr>
            <a:r>
              <a:rPr lang="en-GB" sz="1400" dirty="0">
                <a:latin typeface="Aptos"/>
              </a:rPr>
              <a:t>To develop and expand our capacity in Acute, Specialist and Critical Care settings so that our skilled workforce </a:t>
            </a:r>
            <a:r>
              <a:rPr lang="en-GB" sz="1400" kern="100" dirty="0">
                <a:solidFill>
                  <a:prstClr val="black"/>
                </a:solidFill>
                <a:latin typeface="Aptos"/>
                <a:ea typeface="Calibri"/>
                <a:cs typeface="Times New Roman"/>
              </a:rPr>
              <a:t>can provide quality care</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a:t>
            </a:r>
            <a:r>
              <a:rPr lang="en-GB" sz="1400" kern="100" dirty="0">
                <a:solidFill>
                  <a:prstClr val="black"/>
                </a:solidFill>
                <a:latin typeface="Aptos"/>
                <a:ea typeface="Calibri"/>
                <a:cs typeface="Times New Roman"/>
              </a:rPr>
              <a:t>and improved outcomes</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a:t>
            </a:r>
          </a:p>
          <a:p>
            <a:pPr marL="285750" indent="-285750" algn="just">
              <a:lnSpc>
                <a:spcPct val="150000"/>
              </a:lnSpc>
              <a:buFont typeface="Arial" panose="020B0604020202020204" pitchFamily="34" charset="0"/>
              <a:buChar char="•"/>
            </a:pPr>
            <a:r>
              <a:rPr lang="en-GB" sz="1400" kern="100" dirty="0">
                <a:latin typeface="Aptos"/>
                <a:ea typeface="Calibri"/>
                <a:cs typeface="Times New Roman"/>
              </a:rPr>
              <a:t>To support</a:t>
            </a:r>
            <a:r>
              <a:rPr lang="en-GB" sz="1400" kern="100" dirty="0">
                <a:effectLst/>
                <a:latin typeface="Aptos"/>
                <a:ea typeface="Calibri"/>
                <a:cs typeface="Times New Roman"/>
              </a:rPr>
              <a:t> the “Movement for Change” ambition to: Improve and expand our emergency, urgent care and </a:t>
            </a:r>
            <a:r>
              <a:rPr lang="en-GB" sz="1400" kern="100" dirty="0">
                <a:latin typeface="Aptos"/>
                <a:ea typeface="Calibri"/>
                <a:cs typeface="Times New Roman"/>
              </a:rPr>
              <a:t>specialist</a:t>
            </a:r>
            <a:r>
              <a:rPr lang="en-GB" sz="1400" kern="100" dirty="0">
                <a:effectLst/>
                <a:latin typeface="Aptos"/>
                <a:ea typeface="Calibri"/>
                <a:cs typeface="Times New Roman"/>
              </a:rPr>
              <a:t> hospital pathways </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so that our skilled workforce can provide quality care and improve outcomes through personalised prehab and rehab interventions</a:t>
            </a:r>
            <a:endParaRPr lang="en-GB" sz="1400" kern="100" dirty="0">
              <a:effectLst/>
              <a:latin typeface="Aptos"/>
              <a:ea typeface="Calibri"/>
              <a:cs typeface="Times New Roman"/>
            </a:endParaRPr>
          </a:p>
          <a:p>
            <a:pPr marL="285750" indent="-285750" algn="just">
              <a:lnSpc>
                <a:spcPct val="150000"/>
              </a:lnSpc>
              <a:buFont typeface="Arial" panose="020B0604020202020204" pitchFamily="34" charset="0"/>
              <a:buChar char="•"/>
            </a:pP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To improve and expand our emergency and urgent care pathways so that our skilled workforce can </a:t>
            </a:r>
            <a:r>
              <a:rPr lang="en-GB" sz="1400" kern="100" dirty="0">
                <a:solidFill>
                  <a:prstClr val="black"/>
                </a:solidFill>
                <a:latin typeface="Aptos"/>
                <a:ea typeface="Calibri"/>
                <a:cs typeface="Times New Roman"/>
              </a:rPr>
              <a:t>continually improve</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a:t>
            </a:r>
            <a:r>
              <a:rPr lang="en-GB" sz="1400" kern="100" dirty="0">
                <a:solidFill>
                  <a:prstClr val="black"/>
                </a:solidFill>
                <a:latin typeface="Aptos"/>
                <a:ea typeface="Calibri"/>
                <a:cs typeface="Times New Roman"/>
              </a:rPr>
              <a:t>care</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a:t>
            </a:r>
            <a:r>
              <a:rPr lang="en-GB" sz="1400" kern="100" dirty="0">
                <a:solidFill>
                  <a:prstClr val="black"/>
                </a:solidFill>
                <a:latin typeface="Aptos"/>
                <a:ea typeface="Calibri"/>
                <a:cs typeface="Times New Roman"/>
              </a:rPr>
              <a:t>and patient experience</a:t>
            </a:r>
            <a:r>
              <a:rPr kumimoji="0" lang="en-GB" sz="1400" b="0" i="0" u="none" strike="noStrike" kern="100" cap="none" spc="0" normalizeH="0" baseline="0" noProof="0" dirty="0">
                <a:ln>
                  <a:noFill/>
                </a:ln>
                <a:solidFill>
                  <a:prstClr val="black"/>
                </a:solidFill>
                <a:effectLst/>
                <a:uLnTx/>
                <a:uFillTx/>
                <a:latin typeface="Aptos"/>
                <a:ea typeface="Calibri"/>
                <a:cs typeface="Times New Roman"/>
              </a:rPr>
              <a:t> through personalised rehabilitation</a:t>
            </a:r>
            <a:endParaRPr lang="en-GB" sz="1400" b="0" i="0" u="none" strike="noStrike" kern="100" cap="none" spc="0" normalizeH="0" baseline="0" noProof="0" dirty="0">
              <a:ln>
                <a:noFill/>
              </a:ln>
              <a:solidFill>
                <a:prstClr val="black"/>
              </a:solidFill>
              <a:effectLst/>
              <a:uLnTx/>
              <a:uFillTx/>
              <a:latin typeface="Aptos"/>
              <a:ea typeface="Calibri"/>
              <a:cs typeface="Times New Roman"/>
            </a:endParaRPr>
          </a:p>
          <a:p>
            <a:pPr marL="285750" indent="-285750" algn="just">
              <a:lnSpc>
                <a:spcPct val="150000"/>
              </a:lnSpc>
              <a:buFont typeface="Arial" panose="020B0604020202020204" pitchFamily="34" charset="0"/>
              <a:buChar char="•"/>
            </a:pPr>
            <a:r>
              <a:rPr lang="en-GB" sz="1400" kern="100" dirty="0">
                <a:latin typeface="Aptos"/>
                <a:ea typeface="Calibri"/>
                <a:cs typeface="Times New Roman"/>
              </a:rPr>
              <a:t>To work together with partners in the system to ensure joined up and coordinated care, supporting discharge and safe step down/transition  from services</a:t>
            </a:r>
          </a:p>
          <a:p>
            <a:pPr marL="285750" indent="-285750">
              <a:lnSpc>
                <a:spcPct val="107000"/>
              </a:lnSpc>
              <a:spcAft>
                <a:spcPts val="800"/>
              </a:spcAft>
              <a:buFont typeface="Arial" panose="020B0604020202020204" pitchFamily="34" charset="0"/>
              <a:buChar char="•"/>
            </a:pPr>
            <a:endParaRPr lang="en-GB" sz="1600" kern="100" dirty="0">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kern="100" dirty="0">
              <a:latin typeface="Aptos" panose="020B0004020202020204" pitchFamily="34" charset="0"/>
              <a:ea typeface="Calibri" panose="020F0502020204030204" pitchFamily="34" charset="0"/>
              <a:cs typeface="Times New Roman" panose="02020603050405020304" pitchFamily="18" charset="0"/>
            </a:endParaRPr>
          </a:p>
          <a:p>
            <a:endParaRPr lang="en-GB" sz="1600" kern="100" dirty="0">
              <a:latin typeface="Arial"/>
              <a:ea typeface="Calibri"/>
              <a:cs typeface="Arial"/>
            </a:endParaRPr>
          </a:p>
        </p:txBody>
      </p:sp>
      <p:sp>
        <p:nvSpPr>
          <p:cNvPr id="14" name="TextBox 2">
            <a:extLst>
              <a:ext uri="{FF2B5EF4-FFF2-40B4-BE49-F238E27FC236}">
                <a16:creationId xmlns:a16="http://schemas.microsoft.com/office/drawing/2014/main" id="{DD00CD99-95FD-B5A7-5A09-4A186D3CEDD3}"/>
              </a:ext>
            </a:extLst>
          </p:cNvPr>
          <p:cNvSpPr txBox="1"/>
          <p:nvPr/>
        </p:nvSpPr>
        <p:spPr>
          <a:xfrm>
            <a:off x="330119" y="2352718"/>
            <a:ext cx="4129238" cy="340350"/>
          </a:xfrm>
          <a:prstGeom prst="rect">
            <a:avLst/>
          </a:prstGeom>
        </p:spPr>
        <p:txBody>
          <a:bodyPr wrap="square" lIns="0" tIns="0" rIns="0" bIns="0" rtlCol="0" anchor="t">
            <a:spAutoFit/>
          </a:bodyPr>
          <a:lstStyle/>
          <a:p>
            <a:pPr marL="0" lvl="0" indent="0">
              <a:lnSpc>
                <a:spcPts val="2800"/>
              </a:lnSpc>
              <a:spcBef>
                <a:spcPct val="0"/>
              </a:spcBef>
            </a:pPr>
            <a:r>
              <a:rPr lang="en-US" b="1" dirty="0">
                <a:solidFill>
                  <a:srgbClr val="000000"/>
                </a:solidFill>
                <a:latin typeface="Aptos"/>
                <a:ea typeface="Canva Sans Bold"/>
                <a:cs typeface="Canva Sans Bold"/>
                <a:sym typeface="Canva Sans Bold"/>
              </a:rPr>
              <a:t>Aims:</a:t>
            </a:r>
          </a:p>
        </p:txBody>
      </p:sp>
      <p:sp>
        <p:nvSpPr>
          <p:cNvPr id="4" name="TextBox 3">
            <a:extLst>
              <a:ext uri="{FF2B5EF4-FFF2-40B4-BE49-F238E27FC236}">
                <a16:creationId xmlns:a16="http://schemas.microsoft.com/office/drawing/2014/main" id="{01162769-4FC2-A606-A3B0-5280FC73043D}"/>
              </a:ext>
            </a:extLst>
          </p:cNvPr>
          <p:cNvSpPr txBox="1"/>
          <p:nvPr/>
        </p:nvSpPr>
        <p:spPr>
          <a:xfrm>
            <a:off x="157929" y="1034344"/>
            <a:ext cx="6918732" cy="1138773"/>
          </a:xfrm>
          <a:prstGeom prst="rect">
            <a:avLst/>
          </a:prstGeom>
          <a:noFill/>
        </p:spPr>
        <p:txBody>
          <a:bodyPr wrap="square" lIns="91440" tIns="45720" rIns="91440" bIns="45720" rtlCol="0" anchor="t">
            <a:spAutoFit/>
          </a:bodyPr>
          <a:lstStyle/>
          <a:p>
            <a:r>
              <a:rPr lang="en-GB" sz="1600" dirty="0">
                <a:solidFill>
                  <a:prstClr val="black"/>
                </a:solidFill>
                <a:latin typeface="Aptos"/>
                <a:ea typeface="Calibri"/>
                <a:cs typeface="Arial"/>
              </a:rPr>
              <a:t>Working collaboratively to deliver</a:t>
            </a:r>
            <a:r>
              <a:rPr kumimoji="0" lang="en-GB" sz="1600" b="0" u="none" strike="noStrike" kern="1200" cap="none" spc="0" normalizeH="0" baseline="0" noProof="0" dirty="0">
                <a:ln>
                  <a:noFill/>
                </a:ln>
                <a:solidFill>
                  <a:prstClr val="black"/>
                </a:solidFill>
                <a:effectLst/>
                <a:uLnTx/>
                <a:uFillTx/>
                <a:latin typeface="Aptos"/>
                <a:ea typeface="Calibri"/>
                <a:cs typeface="Arial"/>
              </a:rPr>
              <a:t> </a:t>
            </a:r>
            <a:r>
              <a:rPr lang="en-GB" sz="1600" dirty="0">
                <a:solidFill>
                  <a:prstClr val="black"/>
                </a:solidFill>
                <a:latin typeface="Aptos"/>
                <a:ea typeface="Calibri"/>
                <a:cs typeface="Arial"/>
              </a:rPr>
              <a:t>timely access to high</a:t>
            </a:r>
            <a:r>
              <a:rPr kumimoji="0" lang="en-GB" sz="1600" b="0" u="none" strike="noStrike" kern="1200" cap="none" spc="0" normalizeH="0" baseline="0" noProof="0" dirty="0">
                <a:ln>
                  <a:noFill/>
                </a:ln>
                <a:solidFill>
                  <a:prstClr val="black"/>
                </a:solidFill>
                <a:effectLst/>
                <a:uLnTx/>
                <a:uFillTx/>
                <a:latin typeface="Aptos"/>
                <a:ea typeface="Calibri"/>
                <a:cs typeface="Arial"/>
              </a:rPr>
              <a:t> quality, </a:t>
            </a:r>
            <a:r>
              <a:rPr lang="en-GB" sz="1600" dirty="0">
                <a:solidFill>
                  <a:prstClr val="black"/>
                </a:solidFill>
                <a:latin typeface="Aptos"/>
                <a:ea typeface="Calibri"/>
                <a:cs typeface="Arial"/>
              </a:rPr>
              <a:t>safe and sustainable</a:t>
            </a:r>
            <a:r>
              <a:rPr kumimoji="0" lang="en-GB" sz="1600" b="0" u="none" strike="noStrike" kern="1200" cap="none" spc="0" normalizeH="0" baseline="0" noProof="0" dirty="0">
                <a:ln>
                  <a:noFill/>
                </a:ln>
                <a:solidFill>
                  <a:prstClr val="black"/>
                </a:solidFill>
                <a:effectLst/>
                <a:uLnTx/>
                <a:uFillTx/>
                <a:latin typeface="Aptos"/>
                <a:ea typeface="Calibri"/>
                <a:cs typeface="Arial"/>
              </a:rPr>
              <a:t> </a:t>
            </a:r>
            <a:r>
              <a:rPr lang="en-GB" sz="1600" dirty="0">
                <a:solidFill>
                  <a:prstClr val="black"/>
                </a:solidFill>
                <a:latin typeface="Aptos"/>
                <a:ea typeface="Calibri"/>
                <a:cs typeface="Arial"/>
              </a:rPr>
              <a:t>specialist</a:t>
            </a:r>
            <a:r>
              <a:rPr kumimoji="0" lang="en-GB" sz="1600" b="0" u="none" strike="noStrike" kern="1200" cap="none" spc="0" normalizeH="0" baseline="0" noProof="0" dirty="0">
                <a:ln>
                  <a:noFill/>
                </a:ln>
                <a:solidFill>
                  <a:prstClr val="black"/>
                </a:solidFill>
                <a:effectLst/>
                <a:uLnTx/>
                <a:uFillTx/>
                <a:latin typeface="Aptos"/>
                <a:ea typeface="Calibri"/>
                <a:cs typeface="Arial"/>
              </a:rPr>
              <a:t> </a:t>
            </a:r>
            <a:r>
              <a:rPr lang="en-GB" sz="1600" dirty="0">
                <a:solidFill>
                  <a:prstClr val="black"/>
                </a:solidFill>
                <a:latin typeface="Aptos"/>
                <a:ea typeface="Calibri"/>
                <a:cs typeface="Arial"/>
              </a:rPr>
              <a:t>care, ensuring</a:t>
            </a:r>
            <a:r>
              <a:rPr kumimoji="0" lang="en-GB" sz="1600" b="0" u="none" strike="noStrike" kern="1200" cap="none" spc="0" normalizeH="0" baseline="0" noProof="0" dirty="0">
                <a:ln>
                  <a:noFill/>
                </a:ln>
                <a:solidFill>
                  <a:prstClr val="black"/>
                </a:solidFill>
                <a:effectLst/>
                <a:uLnTx/>
                <a:uFillTx/>
                <a:latin typeface="Aptos"/>
                <a:ea typeface="Calibri"/>
                <a:cs typeface="Arial"/>
              </a:rPr>
              <a:t> equitable and accessible provision of care for all</a:t>
            </a:r>
            <a:endParaRPr lang="en-GB" sz="1600" dirty="0">
              <a:solidFill>
                <a:prstClr val="black"/>
              </a:solidFill>
              <a:latin typeface="Aptos"/>
              <a:ea typeface="Calibri"/>
              <a:cs typeface="Arial"/>
            </a:endParaRPr>
          </a:p>
          <a:p>
            <a:endParaRPr lang="en-GB" dirty="0"/>
          </a:p>
        </p:txBody>
      </p:sp>
      <p:pic>
        <p:nvPicPr>
          <p:cNvPr id="6" name="Picture 5">
            <a:extLst>
              <a:ext uri="{FF2B5EF4-FFF2-40B4-BE49-F238E27FC236}">
                <a16:creationId xmlns:a16="http://schemas.microsoft.com/office/drawing/2014/main" id="{1E9E5929-EBAD-9280-3F3A-1AAD0AEE3D3B}"/>
              </a:ext>
            </a:extLst>
          </p:cNvPr>
          <p:cNvPicPr>
            <a:picLocks noChangeAspect="1"/>
          </p:cNvPicPr>
          <p:nvPr/>
        </p:nvPicPr>
        <p:blipFill>
          <a:blip r:embed="rId3"/>
          <a:stretch>
            <a:fillRect/>
          </a:stretch>
        </p:blipFill>
        <p:spPr>
          <a:xfrm>
            <a:off x="7174520" y="140543"/>
            <a:ext cx="2421151" cy="21534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967186" y="152400"/>
            <a:ext cx="4644000" cy="3027487"/>
            <a:chOff x="0" y="0"/>
            <a:chExt cx="1445446" cy="674513"/>
          </a:xfrm>
        </p:grpSpPr>
        <p:sp>
          <p:nvSpPr>
            <p:cNvPr id="3" name="Freeform 3"/>
            <p:cNvSpPr/>
            <p:nvPr/>
          </p:nvSpPr>
          <p:spPr>
            <a:xfrm>
              <a:off x="0" y="0"/>
              <a:ext cx="1445446" cy="674513"/>
            </a:xfrm>
            <a:custGeom>
              <a:avLst/>
              <a:gdLst/>
              <a:ahLst/>
              <a:cxnLst/>
              <a:rect l="l" t="t" r="r" b="b"/>
              <a:pathLst>
                <a:path w="1445446" h="674513">
                  <a:moveTo>
                    <a:pt x="1320986" y="674513"/>
                  </a:moveTo>
                  <a:lnTo>
                    <a:pt x="124460" y="674513"/>
                  </a:lnTo>
                  <a:cubicBezTo>
                    <a:pt x="55880" y="674513"/>
                    <a:pt x="0" y="618633"/>
                    <a:pt x="0" y="550053"/>
                  </a:cubicBezTo>
                  <a:lnTo>
                    <a:pt x="0" y="124460"/>
                  </a:lnTo>
                  <a:cubicBezTo>
                    <a:pt x="0" y="55880"/>
                    <a:pt x="55880" y="0"/>
                    <a:pt x="124460" y="0"/>
                  </a:cubicBezTo>
                  <a:lnTo>
                    <a:pt x="1320986" y="0"/>
                  </a:lnTo>
                  <a:cubicBezTo>
                    <a:pt x="1389566" y="0"/>
                    <a:pt x="1445446" y="55880"/>
                    <a:pt x="1445446" y="124460"/>
                  </a:cubicBezTo>
                  <a:lnTo>
                    <a:pt x="1445446" y="550053"/>
                  </a:lnTo>
                  <a:cubicBezTo>
                    <a:pt x="1445446" y="618633"/>
                    <a:pt x="1389566" y="674513"/>
                    <a:pt x="1320986" y="674513"/>
                  </a:cubicBezTo>
                  <a:close/>
                </a:path>
              </a:pathLst>
            </a:custGeom>
            <a:solidFill>
              <a:srgbClr val="00B0F0">
                <a:alpha val="69804"/>
              </a:srgbClr>
            </a:solidFill>
          </p:spPr>
          <p:txBody>
            <a:bodyPr/>
            <a:lstStyle/>
            <a:p>
              <a:endParaRPr lang="en-GB" dirty="0"/>
            </a:p>
          </p:txBody>
        </p:sp>
      </p:grpSp>
      <p:grpSp>
        <p:nvGrpSpPr>
          <p:cNvPr id="4" name="Group 4"/>
          <p:cNvGrpSpPr/>
          <p:nvPr/>
        </p:nvGrpSpPr>
        <p:grpSpPr>
          <a:xfrm>
            <a:off x="223621" y="152402"/>
            <a:ext cx="4648584" cy="3023110"/>
            <a:chOff x="0" y="0"/>
            <a:chExt cx="1469247" cy="674513"/>
          </a:xfrm>
        </p:grpSpPr>
        <p:sp>
          <p:nvSpPr>
            <p:cNvPr id="5" name="Freeform 5"/>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FFC000">
                <a:alpha val="69804"/>
              </a:srgbClr>
            </a:solidFill>
          </p:spPr>
          <p:txBody>
            <a:bodyPr/>
            <a:lstStyle/>
            <a:p>
              <a:endParaRPr lang="en-GB" dirty="0"/>
            </a:p>
          </p:txBody>
        </p:sp>
      </p:grpSp>
      <p:sp>
        <p:nvSpPr>
          <p:cNvPr id="6" name="TextBox 6"/>
          <p:cNvSpPr txBox="1"/>
          <p:nvPr/>
        </p:nvSpPr>
        <p:spPr>
          <a:xfrm>
            <a:off x="5193143" y="235220"/>
            <a:ext cx="4252307" cy="2940292"/>
          </a:xfrm>
          <a:prstGeom prst="rect">
            <a:avLst/>
          </a:prstGeom>
        </p:spPr>
        <p:txBody>
          <a:bodyPr wrap="square" lIns="0" tIns="0" rIns="0" bIns="0" rtlCol="0" anchor="t">
            <a:spAutoFit/>
          </a:bodyPr>
          <a:lstStyle/>
          <a:p>
            <a:pPr algn="l">
              <a:lnSpc>
                <a:spcPts val="1960"/>
              </a:lnSpc>
            </a:pPr>
            <a:r>
              <a:rPr lang="en-US" sz="1400" b="1" dirty="0">
                <a:solidFill>
                  <a:srgbClr val="000000"/>
                </a:solidFill>
                <a:latin typeface="Aptos"/>
                <a:ea typeface="Tenor Sans"/>
                <a:cs typeface="Tenor Sans"/>
                <a:sym typeface="Tenor Sans"/>
              </a:rPr>
              <a:t>We want to work on?</a:t>
            </a:r>
            <a:endParaRPr lang="en-US" sz="1400" b="1" dirty="0">
              <a:solidFill>
                <a:srgbClr val="000000"/>
              </a:solidFill>
              <a:latin typeface="Aptos"/>
              <a:ea typeface="Tenor Sans"/>
              <a:cs typeface="Tenor Sans"/>
            </a:endParaRPr>
          </a:p>
          <a:p>
            <a:pPr marL="285750" indent="-285750">
              <a:lnSpc>
                <a:spcPts val="1960"/>
              </a:lnSpc>
              <a:buFont typeface="Arial" panose="020B0604020202020204" pitchFamily="34" charset="0"/>
              <a:buChar char="•"/>
            </a:pPr>
            <a:r>
              <a:rPr lang="en-US" sz="1300" dirty="0">
                <a:solidFill>
                  <a:srgbClr val="000000"/>
                </a:solidFill>
                <a:latin typeface="Aptos"/>
                <a:ea typeface="Tenor Sans"/>
                <a:cs typeface="Tenor Sans"/>
              </a:rPr>
              <a:t>Understanding the current  demands for each of the services </a:t>
            </a:r>
            <a:endParaRPr lang="en-US" sz="1300" dirty="0">
              <a:solidFill>
                <a:srgbClr val="000000"/>
              </a:solidFill>
              <a:latin typeface="Aptos"/>
              <a:ea typeface="Tenor Sans"/>
              <a:cs typeface="Tenor Sans"/>
              <a:sym typeface="Tenor Sans"/>
            </a:endParaRPr>
          </a:p>
          <a:p>
            <a:pPr marL="285750" indent="-285750">
              <a:lnSpc>
                <a:spcPts val="1960"/>
              </a:lnSpc>
              <a:buFont typeface="Arial" panose="020B0604020202020204" pitchFamily="34" charset="0"/>
              <a:buChar char="•"/>
            </a:pPr>
            <a:r>
              <a:rPr lang="en-US" sz="1300" dirty="0">
                <a:solidFill>
                  <a:srgbClr val="000000"/>
                </a:solidFill>
                <a:latin typeface="Aptos"/>
                <a:ea typeface="Tenor Sans"/>
                <a:cs typeface="Tenor Sans"/>
                <a:sym typeface="Tenor Sans"/>
              </a:rPr>
              <a:t>The development of clear and robust service specifications with appropriate staffing</a:t>
            </a:r>
            <a:endParaRPr lang="en-US" sz="1300" dirty="0">
              <a:latin typeface="Aptos"/>
            </a:endParaRPr>
          </a:p>
          <a:p>
            <a:pPr marL="285750" indent="-285750">
              <a:lnSpc>
                <a:spcPts val="1960"/>
              </a:lnSpc>
              <a:buFont typeface="Arial" panose="020B0604020202020204" pitchFamily="34" charset="0"/>
              <a:buChar char="•"/>
            </a:pPr>
            <a:r>
              <a:rPr lang="en-US" sz="1300" dirty="0">
                <a:solidFill>
                  <a:srgbClr val="000000"/>
                </a:solidFill>
                <a:latin typeface="Aptos"/>
                <a:ea typeface="Tenor Sans"/>
                <a:cs typeface="Tenor Sans"/>
                <a:sym typeface="Tenor Sans"/>
              </a:rPr>
              <a:t>Embedding  quality improvement at all levels</a:t>
            </a:r>
            <a:endParaRPr lang="en-US" sz="1300" dirty="0">
              <a:solidFill>
                <a:srgbClr val="000000"/>
              </a:solidFill>
              <a:latin typeface="Aptos"/>
              <a:ea typeface="Tenor Sans"/>
              <a:cs typeface="Tenor Sans"/>
            </a:endParaRPr>
          </a:p>
          <a:p>
            <a:pPr marL="285750" indent="-285750">
              <a:lnSpc>
                <a:spcPts val="1960"/>
              </a:lnSpc>
              <a:buFont typeface="Arial" panose="020B0604020202020204" pitchFamily="34" charset="0"/>
              <a:buChar char="•"/>
            </a:pPr>
            <a:r>
              <a:rPr lang="en-US" sz="1300" dirty="0">
                <a:solidFill>
                  <a:srgbClr val="000000"/>
                </a:solidFill>
                <a:latin typeface="Aptos"/>
                <a:ea typeface="Tenor Sans"/>
                <a:cs typeface="Tenor Sans"/>
                <a:sym typeface="Tenor Sans"/>
              </a:rPr>
              <a:t>Developing true multi profession working and collaboration</a:t>
            </a:r>
          </a:p>
          <a:p>
            <a:pPr marL="285750" indent="-285750">
              <a:buFont typeface="Arial" panose="020B0604020202020204" pitchFamily="34" charset="0"/>
              <a:buChar char="•"/>
            </a:pPr>
            <a:r>
              <a:rPr lang="en-US" sz="1300" dirty="0">
                <a:solidFill>
                  <a:srgbClr val="000000"/>
                </a:solidFill>
                <a:latin typeface="Aptos"/>
                <a:ea typeface="Tenor Sans"/>
                <a:cs typeface="Arial"/>
              </a:rPr>
              <a:t>Supporting optimal discharge planning,  that promotes  prompt access to therapy, to facilitate early supported discharge</a:t>
            </a:r>
          </a:p>
          <a:p>
            <a:pPr marL="285750" indent="-285750">
              <a:lnSpc>
                <a:spcPts val="1960"/>
              </a:lnSpc>
              <a:buFont typeface="Arial" panose="020B0604020202020204" pitchFamily="34" charset="0"/>
              <a:buChar char="•"/>
            </a:pPr>
            <a:endParaRPr lang="en-US" sz="1400" dirty="0">
              <a:solidFill>
                <a:srgbClr val="000000"/>
              </a:solidFill>
              <a:latin typeface="Aptos"/>
              <a:ea typeface="Tenor Sans"/>
              <a:cs typeface="Tenor Sans"/>
            </a:endParaRPr>
          </a:p>
        </p:txBody>
      </p:sp>
      <p:sp>
        <p:nvSpPr>
          <p:cNvPr id="7" name="TextBox 7"/>
          <p:cNvSpPr txBox="1"/>
          <p:nvPr/>
        </p:nvSpPr>
        <p:spPr>
          <a:xfrm>
            <a:off x="444467" y="235220"/>
            <a:ext cx="4206892" cy="1868204"/>
          </a:xfrm>
          <a:prstGeom prst="rect">
            <a:avLst/>
          </a:prstGeom>
        </p:spPr>
        <p:txBody>
          <a:bodyPr wrap="square" lIns="0" tIns="0" rIns="0" bIns="0" rtlCol="0" anchor="t">
            <a:spAutoFit/>
          </a:bodyPr>
          <a:lstStyle/>
          <a:p>
            <a:pPr>
              <a:lnSpc>
                <a:spcPts val="1960"/>
              </a:lnSpc>
            </a:pPr>
            <a:r>
              <a:rPr lang="en-US" sz="1400" b="1" dirty="0">
                <a:solidFill>
                  <a:srgbClr val="000000"/>
                </a:solidFill>
                <a:latin typeface="Aptos"/>
                <a:ea typeface="Tenor Sans"/>
                <a:cs typeface="Tenor Sans"/>
                <a:sym typeface="Tenor Sans"/>
              </a:rPr>
              <a:t>Our aspiration</a:t>
            </a:r>
            <a:endParaRPr lang="en-US" sz="1400" b="1" dirty="0">
              <a:solidFill>
                <a:srgbClr val="000000"/>
              </a:solidFill>
              <a:latin typeface="Aptos"/>
              <a:ea typeface="Tenor Sans"/>
              <a:cs typeface="Tenor Sans"/>
            </a:endParaRPr>
          </a:p>
          <a:p>
            <a:pPr marL="285750" indent="-285750">
              <a:lnSpc>
                <a:spcPts val="1960"/>
              </a:lnSpc>
              <a:buFont typeface="Arial" panose="020B0604020202020204" pitchFamily="34" charset="0"/>
              <a:buChar char="•"/>
            </a:pPr>
            <a:r>
              <a:rPr lang="en-US" sz="1300" dirty="0">
                <a:solidFill>
                  <a:srgbClr val="000000"/>
                </a:solidFill>
                <a:latin typeface="Aptos"/>
                <a:ea typeface="Tenor Sans"/>
                <a:cs typeface="Tenor Sans"/>
                <a:sym typeface="Tenor Sans"/>
              </a:rPr>
              <a:t>We aim to work with key partners across the system to explore and deliver innovative working models for optimum service delivery</a:t>
            </a:r>
          </a:p>
          <a:p>
            <a:pPr marL="285750" indent="-285750">
              <a:buFont typeface="Arial" panose="020B0604020202020204" pitchFamily="34" charset="0"/>
              <a:buChar char="•"/>
            </a:pPr>
            <a:r>
              <a:rPr lang="en-US" sz="1300" dirty="0">
                <a:solidFill>
                  <a:srgbClr val="000000"/>
                </a:solidFill>
                <a:latin typeface="Aptos"/>
                <a:ea typeface="Tenor Sans"/>
                <a:cs typeface="Arial"/>
              </a:rPr>
              <a:t>We intend to use population health management approaches to move towards greater prevention and proactive care models</a:t>
            </a:r>
          </a:p>
          <a:p>
            <a:pPr marL="285750" indent="-285750">
              <a:lnSpc>
                <a:spcPts val="1960"/>
              </a:lnSpc>
              <a:buFont typeface="Arial" panose="020B0604020202020204" pitchFamily="34" charset="0"/>
              <a:buChar char="•"/>
            </a:pPr>
            <a:endParaRPr lang="en-US" sz="1400" dirty="0">
              <a:solidFill>
                <a:srgbClr val="000000"/>
              </a:solidFill>
              <a:latin typeface="Aptos"/>
              <a:ea typeface="Tenor Sans"/>
              <a:cs typeface="Tenor Sans"/>
            </a:endParaRPr>
          </a:p>
        </p:txBody>
      </p:sp>
      <p:grpSp>
        <p:nvGrpSpPr>
          <p:cNvPr id="8" name="Group 8"/>
          <p:cNvGrpSpPr/>
          <p:nvPr/>
        </p:nvGrpSpPr>
        <p:grpSpPr>
          <a:xfrm>
            <a:off x="4979218" y="3315014"/>
            <a:ext cx="4644000" cy="2857186"/>
            <a:chOff x="0" y="0"/>
            <a:chExt cx="1469247" cy="674513"/>
          </a:xfrm>
        </p:grpSpPr>
        <p:sp>
          <p:nvSpPr>
            <p:cNvPr id="9" name="Freeform 9"/>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FFFF00">
                <a:alpha val="69804"/>
              </a:srgbClr>
            </a:solidFill>
          </p:spPr>
          <p:txBody>
            <a:bodyPr/>
            <a:lstStyle/>
            <a:p>
              <a:endParaRPr lang="en-GB" dirty="0"/>
            </a:p>
          </p:txBody>
        </p:sp>
      </p:grpSp>
      <p:grpSp>
        <p:nvGrpSpPr>
          <p:cNvPr id="10" name="Group 10"/>
          <p:cNvGrpSpPr/>
          <p:nvPr/>
        </p:nvGrpSpPr>
        <p:grpSpPr>
          <a:xfrm>
            <a:off x="295172" y="3315015"/>
            <a:ext cx="4644551" cy="2857186"/>
            <a:chOff x="0" y="0"/>
            <a:chExt cx="1469247" cy="674513"/>
          </a:xfrm>
        </p:grpSpPr>
        <p:sp>
          <p:nvSpPr>
            <p:cNvPr id="11" name="Freeform 11"/>
            <p:cNvSpPr/>
            <p:nvPr/>
          </p:nvSpPr>
          <p:spPr>
            <a:xfrm>
              <a:off x="0" y="0"/>
              <a:ext cx="1469247" cy="674513"/>
            </a:xfrm>
            <a:custGeom>
              <a:avLst/>
              <a:gdLst/>
              <a:ahLst/>
              <a:cxnLst/>
              <a:rect l="l" t="t" r="r" b="b"/>
              <a:pathLst>
                <a:path w="1469247" h="674513">
                  <a:moveTo>
                    <a:pt x="1344787" y="674513"/>
                  </a:moveTo>
                  <a:lnTo>
                    <a:pt x="124460" y="674513"/>
                  </a:lnTo>
                  <a:cubicBezTo>
                    <a:pt x="55880" y="674513"/>
                    <a:pt x="0" y="618633"/>
                    <a:pt x="0" y="550053"/>
                  </a:cubicBezTo>
                  <a:lnTo>
                    <a:pt x="0" y="124460"/>
                  </a:lnTo>
                  <a:cubicBezTo>
                    <a:pt x="0" y="55880"/>
                    <a:pt x="55880" y="0"/>
                    <a:pt x="124460" y="0"/>
                  </a:cubicBezTo>
                  <a:lnTo>
                    <a:pt x="1344787" y="0"/>
                  </a:lnTo>
                  <a:cubicBezTo>
                    <a:pt x="1413367" y="0"/>
                    <a:pt x="1469247" y="55880"/>
                    <a:pt x="1469247" y="124460"/>
                  </a:cubicBezTo>
                  <a:lnTo>
                    <a:pt x="1469247" y="550053"/>
                  </a:lnTo>
                  <a:cubicBezTo>
                    <a:pt x="1469247" y="618633"/>
                    <a:pt x="1413367" y="674513"/>
                    <a:pt x="1344787" y="674513"/>
                  </a:cubicBezTo>
                  <a:close/>
                </a:path>
              </a:pathLst>
            </a:custGeom>
            <a:solidFill>
              <a:srgbClr val="92D050">
                <a:alpha val="69804"/>
              </a:srgbClr>
            </a:solidFill>
          </p:spPr>
          <p:txBody>
            <a:bodyPr/>
            <a:lstStyle/>
            <a:p>
              <a:endParaRPr lang="en-GB" dirty="0"/>
            </a:p>
          </p:txBody>
        </p:sp>
      </p:grpSp>
      <p:sp>
        <p:nvSpPr>
          <p:cNvPr id="12" name="TextBox 12"/>
          <p:cNvSpPr txBox="1"/>
          <p:nvPr/>
        </p:nvSpPr>
        <p:spPr>
          <a:xfrm>
            <a:off x="528514" y="3443536"/>
            <a:ext cx="4122845" cy="1781000"/>
          </a:xfrm>
          <a:prstGeom prst="rect">
            <a:avLst/>
          </a:prstGeom>
        </p:spPr>
        <p:txBody>
          <a:bodyPr wrap="square" lIns="0" tIns="0" rIns="0" bIns="0" rtlCol="0" anchor="t">
            <a:spAutoFit/>
          </a:bodyPr>
          <a:lstStyle/>
          <a:p>
            <a:pPr>
              <a:lnSpc>
                <a:spcPts val="1960"/>
              </a:lnSpc>
            </a:pPr>
            <a:r>
              <a:rPr lang="en-US" sz="1400" b="1" dirty="0">
                <a:solidFill>
                  <a:srgbClr val="000000"/>
                </a:solidFill>
                <a:latin typeface="Aptos"/>
                <a:ea typeface="Tenor Sans"/>
                <a:cs typeface="Tenor Sans"/>
                <a:sym typeface="Tenor Sans"/>
              </a:rPr>
              <a:t>Who is involved and who are the stakeholders?</a:t>
            </a:r>
            <a:endParaRPr lang="en-US" sz="1400" b="1" dirty="0">
              <a:solidFill>
                <a:srgbClr val="000000"/>
              </a:solidFill>
              <a:latin typeface="Aptos"/>
              <a:ea typeface="Tenor Sans"/>
              <a:cs typeface="Tenor Sans"/>
            </a:endParaRPr>
          </a:p>
          <a:p>
            <a:pPr marL="285750" indent="-285750" algn="l">
              <a:lnSpc>
                <a:spcPts val="1960"/>
              </a:lnSpc>
              <a:buFont typeface="Arial" panose="020B0604020202020204" pitchFamily="34" charset="0"/>
              <a:buChar char="•"/>
            </a:pPr>
            <a:r>
              <a:rPr lang="en-GB" sz="1300" dirty="0">
                <a:solidFill>
                  <a:srgbClr val="000000"/>
                </a:solidFill>
                <a:latin typeface="Aptos" panose="020B0004020202020204" pitchFamily="34" charset="0"/>
                <a:ea typeface="Tenor Sans"/>
                <a:cs typeface="Tenor Sans"/>
                <a:sym typeface="Tenor Sans"/>
              </a:rPr>
              <a:t>Therapy Services workforce</a:t>
            </a:r>
          </a:p>
          <a:p>
            <a:pPr marL="285750" indent="-285750" algn="l">
              <a:lnSpc>
                <a:spcPts val="1960"/>
              </a:lnSpc>
              <a:buFont typeface="Arial" panose="020B0604020202020204" pitchFamily="34" charset="0"/>
              <a:buChar char="•"/>
            </a:pPr>
            <a:r>
              <a:rPr lang="en-GB" sz="1300" dirty="0">
                <a:solidFill>
                  <a:srgbClr val="000000"/>
                </a:solidFill>
                <a:latin typeface="Aptos" panose="020B0004020202020204" pitchFamily="34" charset="0"/>
                <a:ea typeface="Tenor Sans"/>
                <a:cs typeface="Tenor Sans"/>
                <a:sym typeface="Tenor Sans"/>
              </a:rPr>
              <a:t>Staff working across all Clinical Boards</a:t>
            </a:r>
          </a:p>
          <a:p>
            <a:pPr marL="285750" indent="-285750" algn="l">
              <a:lnSpc>
                <a:spcPts val="1960"/>
              </a:lnSpc>
              <a:buFont typeface="Arial" panose="020B0604020202020204" pitchFamily="34" charset="0"/>
              <a:buChar char="•"/>
            </a:pPr>
            <a:r>
              <a:rPr lang="en-GB" sz="1300" dirty="0">
                <a:solidFill>
                  <a:srgbClr val="000000"/>
                </a:solidFill>
                <a:latin typeface="Aptos" panose="020B0004020202020204" pitchFamily="34" charset="0"/>
                <a:ea typeface="Tenor Sans"/>
                <a:cs typeface="Tenor Sans"/>
                <a:sym typeface="Tenor Sans"/>
              </a:rPr>
              <a:t>Strengthen relationship with Great North Healthcare Alliance</a:t>
            </a:r>
            <a:endParaRPr lang="en-US" sz="1300" dirty="0">
              <a:solidFill>
                <a:srgbClr val="000000"/>
              </a:solidFill>
              <a:latin typeface="Aptos" panose="020B0004020202020204" pitchFamily="34" charset="0"/>
              <a:ea typeface="Tenor Sans"/>
              <a:cs typeface="Tenor Sans"/>
              <a:sym typeface="Tenor Sans"/>
            </a:endParaRPr>
          </a:p>
          <a:p>
            <a:pPr algn="l">
              <a:lnSpc>
                <a:spcPts val="1960"/>
              </a:lnSpc>
            </a:pPr>
            <a:endParaRPr lang="en-US" sz="1400" dirty="0">
              <a:solidFill>
                <a:srgbClr val="000000"/>
              </a:solidFill>
              <a:latin typeface="Aptos" panose="020B0004020202020204" pitchFamily="34" charset="0"/>
              <a:ea typeface="Tenor Sans"/>
              <a:cs typeface="Tenor Sans"/>
              <a:sym typeface="Tenor Sans"/>
            </a:endParaRPr>
          </a:p>
          <a:p>
            <a:pPr>
              <a:lnSpc>
                <a:spcPts val="1960"/>
              </a:lnSpc>
            </a:pPr>
            <a:endParaRPr lang="en-US" sz="1400" dirty="0">
              <a:solidFill>
                <a:srgbClr val="000000"/>
              </a:solidFill>
              <a:latin typeface="Aptos" panose="020B0004020202020204" pitchFamily="34" charset="0"/>
              <a:ea typeface="Tenor Sans"/>
              <a:cs typeface="Tenor Sans"/>
            </a:endParaRPr>
          </a:p>
        </p:txBody>
      </p:sp>
      <p:sp>
        <p:nvSpPr>
          <p:cNvPr id="17" name="TextBox 17"/>
          <p:cNvSpPr txBox="1"/>
          <p:nvPr/>
        </p:nvSpPr>
        <p:spPr>
          <a:xfrm>
            <a:off x="5205861" y="3443536"/>
            <a:ext cx="4417357" cy="2806922"/>
          </a:xfrm>
          <a:prstGeom prst="rect">
            <a:avLst/>
          </a:prstGeom>
        </p:spPr>
        <p:txBody>
          <a:bodyPr wrap="square" lIns="0" tIns="0" rIns="0" bIns="0" rtlCol="0" anchor="t">
            <a:spAutoFit/>
          </a:bodyPr>
          <a:lstStyle/>
          <a:p>
            <a:pPr>
              <a:lnSpc>
                <a:spcPts val="1960"/>
              </a:lnSpc>
            </a:pPr>
            <a:r>
              <a:rPr lang="en-US" sz="1400" b="1" dirty="0">
                <a:solidFill>
                  <a:srgbClr val="000000"/>
                </a:solidFill>
                <a:latin typeface="Aptos"/>
                <a:ea typeface="Tenor Sans"/>
                <a:cs typeface="Tenor Sans"/>
                <a:sym typeface="Tenor Sans"/>
              </a:rPr>
              <a:t>What will tell us if we are making progress?</a:t>
            </a:r>
            <a:endParaRPr lang="en-US" sz="1400" b="1" dirty="0">
              <a:solidFill>
                <a:srgbClr val="000000"/>
              </a:solidFill>
              <a:latin typeface="Aptos"/>
              <a:ea typeface="Tenor Sans"/>
              <a:cs typeface="Tenor Sans"/>
            </a:endParaRPr>
          </a:p>
          <a:p>
            <a:pPr marL="285750" indent="-285750">
              <a:lnSpc>
                <a:spcPts val="1960"/>
              </a:lnSpc>
              <a:buFont typeface="Arial" panose="020B0604020202020204" pitchFamily="34" charset="0"/>
              <a:buChar char="•"/>
            </a:pPr>
            <a:r>
              <a:rPr lang="en-GB" sz="1300" dirty="0">
                <a:solidFill>
                  <a:srgbClr val="000000"/>
                </a:solidFill>
                <a:latin typeface="Aptos"/>
                <a:ea typeface="Tenor Sans"/>
                <a:cs typeface="Tenor Sans"/>
                <a:sym typeface="Tenor Sans"/>
              </a:rPr>
              <a:t>Measurably increased capacity</a:t>
            </a:r>
            <a:endParaRPr lang="en-GB" sz="1300" dirty="0">
              <a:solidFill>
                <a:srgbClr val="000000"/>
              </a:solidFill>
              <a:latin typeface="Aptos"/>
              <a:ea typeface="Tenor Sans"/>
              <a:cs typeface="Tenor Sans"/>
            </a:endParaRPr>
          </a:p>
          <a:p>
            <a:pPr marL="285750" indent="-285750">
              <a:lnSpc>
                <a:spcPts val="1960"/>
              </a:lnSpc>
              <a:buFont typeface="Arial" panose="020B0604020202020204" pitchFamily="34" charset="0"/>
              <a:buChar char="•"/>
            </a:pPr>
            <a:r>
              <a:rPr lang="en-GB" sz="1300" dirty="0">
                <a:solidFill>
                  <a:srgbClr val="000000"/>
                </a:solidFill>
                <a:latin typeface="Aptos"/>
                <a:ea typeface="Tenor Sans"/>
                <a:cs typeface="Tenor Sans"/>
                <a:sym typeface="Tenor Sans"/>
              </a:rPr>
              <a:t>Improved patient outcomes</a:t>
            </a:r>
            <a:endParaRPr lang="en-GB" sz="1300" dirty="0">
              <a:solidFill>
                <a:srgbClr val="000000"/>
              </a:solidFill>
              <a:latin typeface="Aptos"/>
              <a:ea typeface="Tenor Sans"/>
              <a:cs typeface="Tenor Sans"/>
            </a:endParaRPr>
          </a:p>
          <a:p>
            <a:pPr marL="285750" indent="-285750">
              <a:lnSpc>
                <a:spcPts val="1960"/>
              </a:lnSpc>
              <a:buFont typeface="Arial" panose="020B0604020202020204" pitchFamily="34" charset="0"/>
              <a:buChar char="•"/>
            </a:pPr>
            <a:r>
              <a:rPr lang="en-GB" sz="1300" dirty="0">
                <a:solidFill>
                  <a:srgbClr val="000000"/>
                </a:solidFill>
                <a:latin typeface="Aptos"/>
                <a:ea typeface="Tenor Sans"/>
                <a:cs typeface="Tenor Sans"/>
                <a:sym typeface="Tenor Sans"/>
              </a:rPr>
              <a:t>Reducing bed days</a:t>
            </a:r>
            <a:endParaRPr lang="en-GB" sz="1300" dirty="0">
              <a:solidFill>
                <a:srgbClr val="000000"/>
              </a:solidFill>
              <a:latin typeface="Aptos"/>
              <a:ea typeface="Tenor Sans"/>
              <a:cs typeface="Tenor Sans"/>
            </a:endParaRPr>
          </a:p>
          <a:p>
            <a:pPr marL="285750" indent="-285750">
              <a:lnSpc>
                <a:spcPts val="1960"/>
              </a:lnSpc>
              <a:buFont typeface="Arial" panose="020B0604020202020204" pitchFamily="34" charset="0"/>
              <a:buChar char="•"/>
            </a:pPr>
            <a:r>
              <a:rPr lang="en-GB" sz="1300" dirty="0">
                <a:solidFill>
                  <a:srgbClr val="000000"/>
                </a:solidFill>
                <a:latin typeface="Aptos"/>
                <a:ea typeface="Tenor Sans"/>
                <a:cs typeface="Tenor Sans"/>
                <a:sym typeface="Tenor Sans"/>
              </a:rPr>
              <a:t>Patient experience</a:t>
            </a:r>
            <a:endParaRPr lang="en-GB" sz="1300" dirty="0">
              <a:solidFill>
                <a:srgbClr val="000000"/>
              </a:solidFill>
              <a:latin typeface="Aptos"/>
              <a:ea typeface="Tenor Sans"/>
              <a:cs typeface="Tenor Sans"/>
            </a:endParaRPr>
          </a:p>
          <a:p>
            <a:pPr marL="285750" indent="-285750">
              <a:lnSpc>
                <a:spcPts val="1960"/>
              </a:lnSpc>
              <a:buFont typeface="Arial" panose="020B0604020202020204" pitchFamily="34" charset="0"/>
              <a:buChar char="•"/>
            </a:pPr>
            <a:r>
              <a:rPr lang="en-GB" sz="1300" dirty="0">
                <a:solidFill>
                  <a:srgbClr val="000000"/>
                </a:solidFill>
                <a:latin typeface="Aptos"/>
                <a:ea typeface="Tenor Sans"/>
                <a:cs typeface="Tenor Sans"/>
                <a:sym typeface="Tenor Sans"/>
              </a:rPr>
              <a:t>Reduce waiting times </a:t>
            </a:r>
            <a:endParaRPr lang="en-US" sz="1300" dirty="0">
              <a:solidFill>
                <a:srgbClr val="000000"/>
              </a:solidFill>
              <a:latin typeface="Aptos"/>
              <a:ea typeface="Tenor Sans"/>
              <a:cs typeface="Tenor Sans"/>
              <a:sym typeface="Tenor Sans"/>
            </a:endParaRPr>
          </a:p>
          <a:p>
            <a:pPr marL="285750" indent="-285750">
              <a:lnSpc>
                <a:spcPts val="1960"/>
              </a:lnSpc>
              <a:buFont typeface="Arial" panose="020B0604020202020204" pitchFamily="34" charset="0"/>
              <a:buChar char="•"/>
            </a:pPr>
            <a:r>
              <a:rPr lang="en-US" sz="1300" dirty="0">
                <a:solidFill>
                  <a:srgbClr val="000000"/>
                </a:solidFill>
                <a:latin typeface="Aptos"/>
                <a:ea typeface="+mn-lt"/>
                <a:cs typeface="+mn-lt"/>
              </a:rPr>
              <a:t>Safe, timely discharge</a:t>
            </a:r>
          </a:p>
          <a:p>
            <a:pPr marL="285750" indent="-285750">
              <a:lnSpc>
                <a:spcPts val="1960"/>
              </a:lnSpc>
              <a:buFont typeface="Arial" panose="020B0604020202020204" pitchFamily="34" charset="0"/>
              <a:buChar char="•"/>
            </a:pPr>
            <a:r>
              <a:rPr lang="en-US" sz="1300" dirty="0">
                <a:solidFill>
                  <a:srgbClr val="000000"/>
                </a:solidFill>
                <a:latin typeface="Aptos"/>
                <a:ea typeface="+mn-lt"/>
                <a:cs typeface="+mn-lt"/>
              </a:rPr>
              <a:t>Access to the right care, at the right time, with connected teams and information</a:t>
            </a:r>
            <a:endParaRPr lang="en-GB" sz="1300" dirty="0">
              <a:solidFill>
                <a:srgbClr val="000000"/>
              </a:solidFill>
              <a:latin typeface="Aptos"/>
              <a:ea typeface="+mn-lt"/>
              <a:cs typeface="+mn-lt"/>
            </a:endParaRPr>
          </a:p>
          <a:p>
            <a:pPr marL="285750" indent="-285750">
              <a:lnSpc>
                <a:spcPts val="1960"/>
              </a:lnSpc>
              <a:buFont typeface="Arial" panose="020B0604020202020204" pitchFamily="34" charset="0"/>
              <a:buChar char="•"/>
            </a:pPr>
            <a:endParaRPr lang="en-GB" sz="1400" dirty="0">
              <a:solidFill>
                <a:srgbClr val="000000"/>
              </a:solidFill>
              <a:latin typeface="Aptos" panose="020B0004020202020204" pitchFamily="34" charset="0"/>
              <a:ea typeface="Tenor Sans"/>
              <a:cs typeface="Tenor Sans"/>
            </a:endParaRPr>
          </a:p>
          <a:p>
            <a:pPr>
              <a:lnSpc>
                <a:spcPts val="1960"/>
              </a:lnSpc>
            </a:pPr>
            <a:endParaRPr lang="en-US" sz="1400" dirty="0">
              <a:solidFill>
                <a:srgbClr val="000000"/>
              </a:solidFill>
              <a:latin typeface="Aptos" panose="020B0004020202020204" pitchFamily="34" charset="0"/>
              <a:ea typeface="Tenor Sans"/>
              <a:cs typeface="Tenor Sans"/>
            </a:endParaRPr>
          </a:p>
        </p:txBody>
      </p:sp>
      <p:pic>
        <p:nvPicPr>
          <p:cNvPr id="13" name="Picture 12">
            <a:extLst>
              <a:ext uri="{FF2B5EF4-FFF2-40B4-BE49-F238E27FC236}">
                <a16:creationId xmlns:a16="http://schemas.microsoft.com/office/drawing/2014/main" id="{081125F8-0D9E-024A-65F1-CF659D13A7F2}"/>
              </a:ext>
            </a:extLst>
          </p:cNvPr>
          <p:cNvPicPr>
            <a:picLocks noChangeAspect="1"/>
          </p:cNvPicPr>
          <p:nvPr/>
        </p:nvPicPr>
        <p:blipFill>
          <a:blip r:embed="rId2"/>
          <a:stretch>
            <a:fillRect/>
          </a:stretch>
        </p:blipFill>
        <p:spPr>
          <a:xfrm>
            <a:off x="4466" y="6235415"/>
            <a:ext cx="9756972" cy="11065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525D088407F941AEC21993C6F727C4" ma:contentTypeVersion="10" ma:contentTypeDescription="Create a new document." ma:contentTypeScope="" ma:versionID="854004e8d1acf40b1fb5e58385884718">
  <xsd:schema xmlns:xsd="http://www.w3.org/2001/XMLSchema" xmlns:xs="http://www.w3.org/2001/XMLSchema" xmlns:p="http://schemas.microsoft.com/office/2006/metadata/properties" xmlns:ns2="a90b0385-c960-4b1b-97c4-cca9bc7e260c" xmlns:ns3="df42ea43-ce9b-41b1-baee-d6e9292ff384" targetNamespace="http://schemas.microsoft.com/office/2006/metadata/properties" ma:root="true" ma:fieldsID="02ecfbc864b4088c3eb61428a2fc08a6" ns2:_="" ns3:_="">
    <xsd:import namespace="a90b0385-c960-4b1b-97c4-cca9bc7e260c"/>
    <xsd:import namespace="df42ea43-ce9b-41b1-baee-d6e9292ff3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0b0385-c960-4b1b-97c4-cca9bc7e26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42ea43-ce9b-41b1-baee-d6e9292ff38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13591F-88DB-4654-A8BA-B6F6B3755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0b0385-c960-4b1b-97c4-cca9bc7e260c"/>
    <ds:schemaRef ds:uri="df42ea43-ce9b-41b1-baee-d6e9292ff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357836-D428-4546-A2CC-17D6B9F8F954}">
  <ds:schemaRefs>
    <ds:schemaRef ds:uri="http://purl.org/dc/elements/1.1/"/>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d7765ca8-d608-4dea-b569-a7dbb9771981"/>
    <ds:schemaRef ds:uri="http://schemas.openxmlformats.org/package/2006/metadata/core-properties"/>
    <ds:schemaRef ds:uri="cbaf8621-f61a-419a-91cb-a2561c8cefcd"/>
    <ds:schemaRef ds:uri="http://www.w3.org/XML/1998/namespace"/>
  </ds:schemaRefs>
</ds:datastoreItem>
</file>

<file path=customXml/itemProps3.xml><?xml version="1.0" encoding="utf-8"?>
<ds:datastoreItem xmlns:ds="http://schemas.openxmlformats.org/officeDocument/2006/customXml" ds:itemID="{8BB15AFE-262F-42D1-9BEE-0AFF48094DD6}">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4720</TotalTime>
  <Words>2916</Words>
  <Application>Microsoft Office PowerPoint</Application>
  <PresentationFormat>Custom</PresentationFormat>
  <Paragraphs>233</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Public Sans Bold</vt:lpstr>
      <vt:lpstr>Calibri</vt:lpstr>
      <vt:lpstr>Canva Sans Bold</vt:lpstr>
      <vt:lpstr>Public Sans</vt:lpstr>
      <vt:lpstr>Aptos</vt:lpstr>
      <vt:lpstr>Canva Sans</vt:lpstr>
      <vt:lpstr>Office Theme</vt:lpstr>
      <vt:lpstr>20_Office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Minimalist Hexagon Branding Tips Graph</dc:title>
  <dc:creator>Hodgson, Laura</dc:creator>
  <cp:lastModifiedBy>HODGSON, Laura (THE NEWCASTLE UPON TYNE HOSPITALS NHS FOUNDATION TRUST)</cp:lastModifiedBy>
  <cp:revision>243</cp:revision>
  <cp:lastPrinted>2025-02-03T15:08:03Z</cp:lastPrinted>
  <dcterms:created xsi:type="dcterms:W3CDTF">2006-08-16T00:00:00Z</dcterms:created>
  <dcterms:modified xsi:type="dcterms:W3CDTF">2025-05-15T14:09:10Z</dcterms:modified>
  <dc:identifier>DAGWdnwQ8vQ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0x01010024525D088407F941AEC21993C6F727C4</vt:lpwstr>
  </property>
</Properties>
</file>