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145708104" r:id="rId5"/>
    <p:sldId id="214570810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B6181E6-BBC6-CA46-A6AA-E2697C494EB3}" name="Dick, Ewan" initials="DE" userId="S-1-5-21-2052111302-1637723038-682003330-6705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61" d="100"/>
          <a:sy n="61" d="100"/>
        </p:scale>
        <p:origin x="8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D08F7A-883B-4C8E-8E77-E5B707A990C1}" type="doc">
      <dgm:prSet loTypeId="urn:microsoft.com/office/officeart/2005/8/layout/default" loCatId="list" qsTypeId="urn:microsoft.com/office/officeart/2005/8/quickstyle/simple2" qsCatId="simple" csTypeId="urn:microsoft.com/office/officeart/2005/8/colors/colorful5" csCatId="colorful" phldr="1"/>
      <dgm:spPr/>
      <dgm:t>
        <a:bodyPr/>
        <a:lstStyle/>
        <a:p>
          <a:endParaRPr lang="en-GB"/>
        </a:p>
      </dgm:t>
    </dgm:pt>
    <dgm:pt modelId="{5D5DC439-AABE-4DCA-BC8A-35E03A1A6AA5}">
      <dgm:prSet phldrT="[Text]" custT="1"/>
      <dgm:spPr/>
      <dgm:t>
        <a:bodyPr/>
        <a:lstStyle/>
        <a:p>
          <a:r>
            <a:rPr lang="en-GB" sz="1400" dirty="0">
              <a:latin typeface="Aptos" panose="020B0004020202020204" pitchFamily="34" charset="0"/>
            </a:rPr>
            <a:t>People Plan</a:t>
          </a:r>
        </a:p>
      </dgm:t>
    </dgm:pt>
    <dgm:pt modelId="{A0AA0EBC-5F10-41C5-B93F-1E3F40BE5CC1}" type="parTrans" cxnId="{BA889F96-2EC9-4007-A312-CE614445CD98}">
      <dgm:prSet/>
      <dgm:spPr/>
      <dgm:t>
        <a:bodyPr/>
        <a:lstStyle/>
        <a:p>
          <a:endParaRPr lang="en-GB" sz="1600"/>
        </a:p>
      </dgm:t>
    </dgm:pt>
    <dgm:pt modelId="{AFA697CF-7F8A-4991-ACD9-0A9DEC5A4180}" type="sibTrans" cxnId="{BA889F96-2EC9-4007-A312-CE614445CD98}">
      <dgm:prSet/>
      <dgm:spPr/>
      <dgm:t>
        <a:bodyPr/>
        <a:lstStyle/>
        <a:p>
          <a:endParaRPr lang="en-GB" sz="1600"/>
        </a:p>
      </dgm:t>
    </dgm:pt>
    <dgm:pt modelId="{5344331E-48D1-4F80-867D-60A0E3EAA59D}">
      <dgm:prSet phldrT="[Text]" custT="1"/>
      <dgm:spPr/>
      <dgm:t>
        <a:bodyPr/>
        <a:lstStyle/>
        <a:p>
          <a:r>
            <a:rPr lang="en-GB" sz="1400" dirty="0">
              <a:latin typeface="Aptos" panose="020B0004020202020204" pitchFamily="34" charset="0"/>
            </a:rPr>
            <a:t>Children and Young People</a:t>
          </a:r>
        </a:p>
      </dgm:t>
    </dgm:pt>
    <dgm:pt modelId="{35078E9D-B7A6-4175-99D3-5FE832CE4D27}" type="parTrans" cxnId="{EB65E514-FB9E-44A0-A4E3-F6794C5AAC9F}">
      <dgm:prSet/>
      <dgm:spPr/>
      <dgm:t>
        <a:bodyPr/>
        <a:lstStyle/>
        <a:p>
          <a:endParaRPr lang="en-GB" sz="1600"/>
        </a:p>
      </dgm:t>
    </dgm:pt>
    <dgm:pt modelId="{3C59DA4C-A48C-4325-BA79-FD825A3DF02B}" type="sibTrans" cxnId="{EB65E514-FB9E-44A0-A4E3-F6794C5AAC9F}">
      <dgm:prSet custT="1"/>
      <dgm:spPr/>
      <dgm:t>
        <a:bodyPr/>
        <a:lstStyle/>
        <a:p>
          <a:endParaRPr lang="en-GB"/>
        </a:p>
      </dgm:t>
    </dgm:pt>
    <dgm:pt modelId="{2A732147-6535-4974-A2CB-AB40FB8B8AC0}">
      <dgm:prSet phldrT="[Text]" custT="1"/>
      <dgm:spPr/>
      <dgm:t>
        <a:bodyPr/>
        <a:lstStyle/>
        <a:p>
          <a:r>
            <a:rPr lang="en-GB" sz="1400" dirty="0">
              <a:latin typeface="Aptos" panose="020B0004020202020204" pitchFamily="34" charset="0"/>
            </a:rPr>
            <a:t>Community</a:t>
          </a:r>
        </a:p>
      </dgm:t>
    </dgm:pt>
    <dgm:pt modelId="{9ADA4058-2529-4284-A369-4F0ADBBF51EC}" type="parTrans" cxnId="{03EC49DA-B1EB-4981-BFB4-E94BBA2586B9}">
      <dgm:prSet/>
      <dgm:spPr/>
      <dgm:t>
        <a:bodyPr/>
        <a:lstStyle/>
        <a:p>
          <a:endParaRPr lang="en-GB" sz="1600"/>
        </a:p>
      </dgm:t>
    </dgm:pt>
    <dgm:pt modelId="{8F7CCFE0-0F5D-4ADD-8F48-14FFEB848931}" type="sibTrans" cxnId="{03EC49DA-B1EB-4981-BFB4-E94BBA2586B9}">
      <dgm:prSet custT="1"/>
      <dgm:spPr/>
      <dgm:t>
        <a:bodyPr/>
        <a:lstStyle/>
        <a:p>
          <a:endParaRPr lang="en-GB"/>
        </a:p>
      </dgm:t>
    </dgm:pt>
    <dgm:pt modelId="{39306E35-3144-4931-9BDA-D0AB18BCE268}">
      <dgm:prSet custT="1"/>
      <dgm:spPr/>
      <dgm:t>
        <a:bodyPr/>
        <a:lstStyle/>
        <a:p>
          <a:r>
            <a:rPr lang="en-GB" sz="1400" dirty="0">
              <a:latin typeface="Aptos" panose="020B0004020202020204" pitchFamily="34" charset="0"/>
            </a:rPr>
            <a:t>Rehab Strategy</a:t>
          </a:r>
        </a:p>
      </dgm:t>
    </dgm:pt>
    <dgm:pt modelId="{9EA55507-130E-4BA4-967A-4A91B8A43D76}" type="parTrans" cxnId="{98E11980-AEF2-4065-8549-824A6E81D3E5}">
      <dgm:prSet/>
      <dgm:spPr/>
      <dgm:t>
        <a:bodyPr/>
        <a:lstStyle/>
        <a:p>
          <a:endParaRPr lang="en-GB" sz="1600"/>
        </a:p>
      </dgm:t>
    </dgm:pt>
    <dgm:pt modelId="{718446DB-6C5D-4B2F-A8F1-F9C4E44ADA23}" type="sibTrans" cxnId="{98E11980-AEF2-4065-8549-824A6E81D3E5}">
      <dgm:prSet/>
      <dgm:spPr/>
      <dgm:t>
        <a:bodyPr/>
        <a:lstStyle/>
        <a:p>
          <a:endParaRPr lang="en-GB" sz="1600"/>
        </a:p>
      </dgm:t>
    </dgm:pt>
    <dgm:pt modelId="{5E15054E-D458-40A1-93C2-85E87859C4AC}">
      <dgm:prSet custT="1"/>
      <dgm:spPr/>
      <dgm:t>
        <a:bodyPr/>
        <a:lstStyle/>
        <a:p>
          <a:r>
            <a:rPr lang="en-GB" sz="1400" dirty="0">
              <a:latin typeface="Aptos" panose="020B0004020202020204" pitchFamily="34" charset="0"/>
            </a:rPr>
            <a:t>Frailty</a:t>
          </a:r>
        </a:p>
      </dgm:t>
    </dgm:pt>
    <dgm:pt modelId="{96E705FE-0831-4CC1-95A8-5712992262B4}" type="parTrans" cxnId="{73B0EE6C-7F9B-4E4A-9948-AFAE6D1C94BA}">
      <dgm:prSet/>
      <dgm:spPr/>
      <dgm:t>
        <a:bodyPr/>
        <a:lstStyle/>
        <a:p>
          <a:endParaRPr lang="en-GB" sz="1600"/>
        </a:p>
      </dgm:t>
    </dgm:pt>
    <dgm:pt modelId="{15A2B92C-56BA-4B5F-8A83-E5CA2CAA129C}" type="sibTrans" cxnId="{73B0EE6C-7F9B-4E4A-9948-AFAE6D1C94BA}">
      <dgm:prSet/>
      <dgm:spPr/>
      <dgm:t>
        <a:bodyPr/>
        <a:lstStyle/>
        <a:p>
          <a:endParaRPr lang="en-GB" sz="1600"/>
        </a:p>
      </dgm:t>
    </dgm:pt>
    <dgm:pt modelId="{BBC1454B-2DB6-45E7-AF51-179B4635DCF5}">
      <dgm:prSet phldrT="[Text]" custT="1"/>
      <dgm:spPr/>
      <dgm:t>
        <a:bodyPr/>
        <a:lstStyle/>
        <a:p>
          <a:r>
            <a:rPr lang="en-GB" sz="1400" dirty="0">
              <a:latin typeface="Aptos" panose="020B0004020202020204" pitchFamily="34" charset="0"/>
            </a:rPr>
            <a:t>Psychology in Healthcare</a:t>
          </a:r>
        </a:p>
      </dgm:t>
    </dgm:pt>
    <dgm:pt modelId="{B629F27D-465E-43A1-A875-95C73B686595}" type="parTrans" cxnId="{0D2A7C84-F035-4012-82A0-63888CF859F4}">
      <dgm:prSet/>
      <dgm:spPr/>
      <dgm:t>
        <a:bodyPr/>
        <a:lstStyle/>
        <a:p>
          <a:endParaRPr lang="en-GB" sz="1600"/>
        </a:p>
      </dgm:t>
    </dgm:pt>
    <dgm:pt modelId="{72EBA8AB-E0B0-4071-ACAE-F04F52F34970}" type="sibTrans" cxnId="{0D2A7C84-F035-4012-82A0-63888CF859F4}">
      <dgm:prSet/>
      <dgm:spPr/>
      <dgm:t>
        <a:bodyPr/>
        <a:lstStyle/>
        <a:p>
          <a:endParaRPr lang="en-GB" sz="1600"/>
        </a:p>
      </dgm:t>
    </dgm:pt>
    <dgm:pt modelId="{457E964D-ABAF-4223-ACB5-12D66F8DA4F3}">
      <dgm:prSet phldrT="[Text]" custT="1"/>
      <dgm:spPr/>
      <dgm:t>
        <a:bodyPr/>
        <a:lstStyle/>
        <a:p>
          <a:r>
            <a:rPr lang="en-GB" sz="1400" dirty="0">
              <a:latin typeface="Aptos" panose="020B0004020202020204" pitchFamily="34" charset="0"/>
            </a:rPr>
            <a:t>Acute, critical care and specialist services</a:t>
          </a:r>
        </a:p>
      </dgm:t>
    </dgm:pt>
    <dgm:pt modelId="{71ED12FA-DF22-45DE-B30B-06C93B8DD867}" type="parTrans" cxnId="{8BF584A5-A93E-4659-B7A0-A958E46759CA}">
      <dgm:prSet/>
      <dgm:spPr/>
      <dgm:t>
        <a:bodyPr/>
        <a:lstStyle/>
        <a:p>
          <a:endParaRPr lang="en-GB" sz="1600"/>
        </a:p>
      </dgm:t>
    </dgm:pt>
    <dgm:pt modelId="{9420156E-F01D-42B6-B76D-EA6C1820B397}" type="sibTrans" cxnId="{8BF584A5-A93E-4659-B7A0-A958E46759CA}">
      <dgm:prSet/>
      <dgm:spPr/>
      <dgm:t>
        <a:bodyPr/>
        <a:lstStyle/>
        <a:p>
          <a:endParaRPr lang="en-GB" sz="1600"/>
        </a:p>
      </dgm:t>
    </dgm:pt>
    <dgm:pt modelId="{0639C0D0-597C-4498-A003-A56A2E5038EE}" type="pres">
      <dgm:prSet presAssocID="{78D08F7A-883B-4C8E-8E77-E5B707A990C1}" presName="diagram" presStyleCnt="0">
        <dgm:presLayoutVars>
          <dgm:dir/>
          <dgm:resizeHandles val="exact"/>
        </dgm:presLayoutVars>
      </dgm:prSet>
      <dgm:spPr/>
    </dgm:pt>
    <dgm:pt modelId="{0F1324B1-C3E4-40E2-B5B4-DFBFE3E6F14E}" type="pres">
      <dgm:prSet presAssocID="{5D5DC439-AABE-4DCA-BC8A-35E03A1A6AA5}" presName="node" presStyleLbl="node1" presStyleIdx="0" presStyleCnt="7">
        <dgm:presLayoutVars>
          <dgm:bulletEnabled val="1"/>
        </dgm:presLayoutVars>
      </dgm:prSet>
      <dgm:spPr/>
    </dgm:pt>
    <dgm:pt modelId="{17F47972-A5B8-4F8E-8019-7BC3E646D328}" type="pres">
      <dgm:prSet presAssocID="{AFA697CF-7F8A-4991-ACD9-0A9DEC5A4180}" presName="sibTrans" presStyleCnt="0"/>
      <dgm:spPr/>
    </dgm:pt>
    <dgm:pt modelId="{80BC5D3B-8D31-4715-9743-B6B65457E6F0}" type="pres">
      <dgm:prSet presAssocID="{5344331E-48D1-4F80-867D-60A0E3EAA59D}" presName="node" presStyleLbl="node1" presStyleIdx="1" presStyleCnt="7">
        <dgm:presLayoutVars>
          <dgm:bulletEnabled val="1"/>
        </dgm:presLayoutVars>
      </dgm:prSet>
      <dgm:spPr/>
    </dgm:pt>
    <dgm:pt modelId="{7A966B21-4E68-4793-9CAA-3278D98EC919}" type="pres">
      <dgm:prSet presAssocID="{3C59DA4C-A48C-4325-BA79-FD825A3DF02B}" presName="sibTrans" presStyleCnt="0"/>
      <dgm:spPr/>
    </dgm:pt>
    <dgm:pt modelId="{A26C7662-505F-4F4F-ABB5-1A79822E5665}" type="pres">
      <dgm:prSet presAssocID="{BBC1454B-2DB6-45E7-AF51-179B4635DCF5}" presName="node" presStyleLbl="node1" presStyleIdx="2" presStyleCnt="7">
        <dgm:presLayoutVars>
          <dgm:bulletEnabled val="1"/>
        </dgm:presLayoutVars>
      </dgm:prSet>
      <dgm:spPr/>
    </dgm:pt>
    <dgm:pt modelId="{2BEB41D1-F028-40C3-88C7-DF065BB5B3B7}" type="pres">
      <dgm:prSet presAssocID="{72EBA8AB-E0B0-4071-ACAE-F04F52F34970}" presName="sibTrans" presStyleCnt="0"/>
      <dgm:spPr/>
    </dgm:pt>
    <dgm:pt modelId="{5A363721-5B10-4E2B-8700-7C2AE2119B68}" type="pres">
      <dgm:prSet presAssocID="{457E964D-ABAF-4223-ACB5-12D66F8DA4F3}" presName="node" presStyleLbl="node1" presStyleIdx="3" presStyleCnt="7">
        <dgm:presLayoutVars>
          <dgm:bulletEnabled val="1"/>
        </dgm:presLayoutVars>
      </dgm:prSet>
      <dgm:spPr/>
    </dgm:pt>
    <dgm:pt modelId="{2D7D3465-A3D9-49C8-90D5-E04B6E6D3C54}" type="pres">
      <dgm:prSet presAssocID="{9420156E-F01D-42B6-B76D-EA6C1820B397}" presName="sibTrans" presStyleCnt="0"/>
      <dgm:spPr/>
    </dgm:pt>
    <dgm:pt modelId="{E88A9695-6E33-44DA-A889-6062B8DFDB63}" type="pres">
      <dgm:prSet presAssocID="{2A732147-6535-4974-A2CB-AB40FB8B8AC0}" presName="node" presStyleLbl="node1" presStyleIdx="4" presStyleCnt="7">
        <dgm:presLayoutVars>
          <dgm:bulletEnabled val="1"/>
        </dgm:presLayoutVars>
      </dgm:prSet>
      <dgm:spPr/>
    </dgm:pt>
    <dgm:pt modelId="{3440B9D5-9D9A-4CEF-86CA-22478A77DD32}" type="pres">
      <dgm:prSet presAssocID="{8F7CCFE0-0F5D-4ADD-8F48-14FFEB848931}" presName="sibTrans" presStyleCnt="0"/>
      <dgm:spPr/>
    </dgm:pt>
    <dgm:pt modelId="{2A53E735-3271-4A83-9A15-ED2D21569D8F}" type="pres">
      <dgm:prSet presAssocID="{39306E35-3144-4931-9BDA-D0AB18BCE268}" presName="node" presStyleLbl="node1" presStyleIdx="5" presStyleCnt="7">
        <dgm:presLayoutVars>
          <dgm:bulletEnabled val="1"/>
        </dgm:presLayoutVars>
      </dgm:prSet>
      <dgm:spPr/>
    </dgm:pt>
    <dgm:pt modelId="{C10A9D22-A017-4826-98FE-068E9B814940}" type="pres">
      <dgm:prSet presAssocID="{718446DB-6C5D-4B2F-A8F1-F9C4E44ADA23}" presName="sibTrans" presStyleCnt="0"/>
      <dgm:spPr/>
    </dgm:pt>
    <dgm:pt modelId="{A1DD16EA-EE6F-47F7-84D6-DBA74B107E1A}" type="pres">
      <dgm:prSet presAssocID="{5E15054E-D458-40A1-93C2-85E87859C4AC}" presName="node" presStyleLbl="node1" presStyleIdx="6" presStyleCnt="7">
        <dgm:presLayoutVars>
          <dgm:bulletEnabled val="1"/>
        </dgm:presLayoutVars>
      </dgm:prSet>
      <dgm:spPr/>
    </dgm:pt>
  </dgm:ptLst>
  <dgm:cxnLst>
    <dgm:cxn modelId="{D31D930F-BEB6-4375-B531-A07DA3E5BE14}" type="presOf" srcId="{2A732147-6535-4974-A2CB-AB40FB8B8AC0}" destId="{E88A9695-6E33-44DA-A889-6062B8DFDB63}" srcOrd="0" destOrd="0" presId="urn:microsoft.com/office/officeart/2005/8/layout/default"/>
    <dgm:cxn modelId="{EB65E514-FB9E-44A0-A4E3-F6794C5AAC9F}" srcId="{78D08F7A-883B-4C8E-8E77-E5B707A990C1}" destId="{5344331E-48D1-4F80-867D-60A0E3EAA59D}" srcOrd="1" destOrd="0" parTransId="{35078E9D-B7A6-4175-99D3-5FE832CE4D27}" sibTransId="{3C59DA4C-A48C-4325-BA79-FD825A3DF02B}"/>
    <dgm:cxn modelId="{BCB1C025-073C-45A4-B3F3-67941C3FF52D}" type="presOf" srcId="{39306E35-3144-4931-9BDA-D0AB18BCE268}" destId="{2A53E735-3271-4A83-9A15-ED2D21569D8F}" srcOrd="0" destOrd="0" presId="urn:microsoft.com/office/officeart/2005/8/layout/default"/>
    <dgm:cxn modelId="{A03A4634-486F-4F54-9016-A756342C1E1D}" type="presOf" srcId="{5D5DC439-AABE-4DCA-BC8A-35E03A1A6AA5}" destId="{0F1324B1-C3E4-40E2-B5B4-DFBFE3E6F14E}" srcOrd="0" destOrd="0" presId="urn:microsoft.com/office/officeart/2005/8/layout/default"/>
    <dgm:cxn modelId="{E399A93A-7939-471A-90C5-6681F83B3933}" type="presOf" srcId="{5344331E-48D1-4F80-867D-60A0E3EAA59D}" destId="{80BC5D3B-8D31-4715-9743-B6B65457E6F0}" srcOrd="0" destOrd="0" presId="urn:microsoft.com/office/officeart/2005/8/layout/default"/>
    <dgm:cxn modelId="{73B0EE6C-7F9B-4E4A-9948-AFAE6D1C94BA}" srcId="{78D08F7A-883B-4C8E-8E77-E5B707A990C1}" destId="{5E15054E-D458-40A1-93C2-85E87859C4AC}" srcOrd="6" destOrd="0" parTransId="{96E705FE-0831-4CC1-95A8-5712992262B4}" sibTransId="{15A2B92C-56BA-4B5F-8A83-E5CA2CAA129C}"/>
    <dgm:cxn modelId="{98E11980-AEF2-4065-8549-824A6E81D3E5}" srcId="{78D08F7A-883B-4C8E-8E77-E5B707A990C1}" destId="{39306E35-3144-4931-9BDA-D0AB18BCE268}" srcOrd="5" destOrd="0" parTransId="{9EA55507-130E-4BA4-967A-4A91B8A43D76}" sibTransId="{718446DB-6C5D-4B2F-A8F1-F9C4E44ADA23}"/>
    <dgm:cxn modelId="{0D2A7C84-F035-4012-82A0-63888CF859F4}" srcId="{78D08F7A-883B-4C8E-8E77-E5B707A990C1}" destId="{BBC1454B-2DB6-45E7-AF51-179B4635DCF5}" srcOrd="2" destOrd="0" parTransId="{B629F27D-465E-43A1-A875-95C73B686595}" sibTransId="{72EBA8AB-E0B0-4071-ACAE-F04F52F34970}"/>
    <dgm:cxn modelId="{DECBD18A-2B06-43A1-AE09-C7299485A4DE}" type="presOf" srcId="{BBC1454B-2DB6-45E7-AF51-179B4635DCF5}" destId="{A26C7662-505F-4F4F-ABB5-1A79822E5665}" srcOrd="0" destOrd="0" presId="urn:microsoft.com/office/officeart/2005/8/layout/default"/>
    <dgm:cxn modelId="{BA889F96-2EC9-4007-A312-CE614445CD98}" srcId="{78D08F7A-883B-4C8E-8E77-E5B707A990C1}" destId="{5D5DC439-AABE-4DCA-BC8A-35E03A1A6AA5}" srcOrd="0" destOrd="0" parTransId="{A0AA0EBC-5F10-41C5-B93F-1E3F40BE5CC1}" sibTransId="{AFA697CF-7F8A-4991-ACD9-0A9DEC5A4180}"/>
    <dgm:cxn modelId="{4ADA999B-34E0-4A0C-9B88-985A03523BA4}" type="presOf" srcId="{457E964D-ABAF-4223-ACB5-12D66F8DA4F3}" destId="{5A363721-5B10-4E2B-8700-7C2AE2119B68}" srcOrd="0" destOrd="0" presId="urn:microsoft.com/office/officeart/2005/8/layout/default"/>
    <dgm:cxn modelId="{8BF584A5-A93E-4659-B7A0-A958E46759CA}" srcId="{78D08F7A-883B-4C8E-8E77-E5B707A990C1}" destId="{457E964D-ABAF-4223-ACB5-12D66F8DA4F3}" srcOrd="3" destOrd="0" parTransId="{71ED12FA-DF22-45DE-B30B-06C93B8DD867}" sibTransId="{9420156E-F01D-42B6-B76D-EA6C1820B397}"/>
    <dgm:cxn modelId="{B2A102B8-7A8A-4722-88B0-8F6763326884}" type="presOf" srcId="{78D08F7A-883B-4C8E-8E77-E5B707A990C1}" destId="{0639C0D0-597C-4498-A003-A56A2E5038EE}" srcOrd="0" destOrd="0" presId="urn:microsoft.com/office/officeart/2005/8/layout/default"/>
    <dgm:cxn modelId="{03EC49DA-B1EB-4981-BFB4-E94BBA2586B9}" srcId="{78D08F7A-883B-4C8E-8E77-E5B707A990C1}" destId="{2A732147-6535-4974-A2CB-AB40FB8B8AC0}" srcOrd="4" destOrd="0" parTransId="{9ADA4058-2529-4284-A369-4F0ADBBF51EC}" sibTransId="{8F7CCFE0-0F5D-4ADD-8F48-14FFEB848931}"/>
    <dgm:cxn modelId="{750B48DC-C601-444B-A09A-FC039D8CA66B}" type="presOf" srcId="{5E15054E-D458-40A1-93C2-85E87859C4AC}" destId="{A1DD16EA-EE6F-47F7-84D6-DBA74B107E1A}" srcOrd="0" destOrd="0" presId="urn:microsoft.com/office/officeart/2005/8/layout/default"/>
    <dgm:cxn modelId="{DEB163AF-C6F5-4E27-9BAE-1F7C19CE0C2C}" type="presParOf" srcId="{0639C0D0-597C-4498-A003-A56A2E5038EE}" destId="{0F1324B1-C3E4-40E2-B5B4-DFBFE3E6F14E}" srcOrd="0" destOrd="0" presId="urn:microsoft.com/office/officeart/2005/8/layout/default"/>
    <dgm:cxn modelId="{A288EA8E-251B-43FE-ABBF-652C4D89EB75}" type="presParOf" srcId="{0639C0D0-597C-4498-A003-A56A2E5038EE}" destId="{17F47972-A5B8-4F8E-8019-7BC3E646D328}" srcOrd="1" destOrd="0" presId="urn:microsoft.com/office/officeart/2005/8/layout/default"/>
    <dgm:cxn modelId="{976000CB-EC40-45D6-B5AB-77C62CCB6EFC}" type="presParOf" srcId="{0639C0D0-597C-4498-A003-A56A2E5038EE}" destId="{80BC5D3B-8D31-4715-9743-B6B65457E6F0}" srcOrd="2" destOrd="0" presId="urn:microsoft.com/office/officeart/2005/8/layout/default"/>
    <dgm:cxn modelId="{E39DA1FF-DAD9-4A3F-B72A-2CBAA6668F4C}" type="presParOf" srcId="{0639C0D0-597C-4498-A003-A56A2E5038EE}" destId="{7A966B21-4E68-4793-9CAA-3278D98EC919}" srcOrd="3" destOrd="0" presId="urn:microsoft.com/office/officeart/2005/8/layout/default"/>
    <dgm:cxn modelId="{5D722DA7-23AF-4E0F-85FD-8FB1796EA28D}" type="presParOf" srcId="{0639C0D0-597C-4498-A003-A56A2E5038EE}" destId="{A26C7662-505F-4F4F-ABB5-1A79822E5665}" srcOrd="4" destOrd="0" presId="urn:microsoft.com/office/officeart/2005/8/layout/default"/>
    <dgm:cxn modelId="{48A13F8D-0FE1-4DB5-91CA-4D4850F278F1}" type="presParOf" srcId="{0639C0D0-597C-4498-A003-A56A2E5038EE}" destId="{2BEB41D1-F028-40C3-88C7-DF065BB5B3B7}" srcOrd="5" destOrd="0" presId="urn:microsoft.com/office/officeart/2005/8/layout/default"/>
    <dgm:cxn modelId="{1EF047A7-C35B-4CA9-863D-F54D797DD5C8}" type="presParOf" srcId="{0639C0D0-597C-4498-A003-A56A2E5038EE}" destId="{5A363721-5B10-4E2B-8700-7C2AE2119B68}" srcOrd="6" destOrd="0" presId="urn:microsoft.com/office/officeart/2005/8/layout/default"/>
    <dgm:cxn modelId="{A0772136-4DCD-42F4-923D-E25380CCFA06}" type="presParOf" srcId="{0639C0D0-597C-4498-A003-A56A2E5038EE}" destId="{2D7D3465-A3D9-49C8-90D5-E04B6E6D3C54}" srcOrd="7" destOrd="0" presId="urn:microsoft.com/office/officeart/2005/8/layout/default"/>
    <dgm:cxn modelId="{E98F1C8C-2531-48FA-81E5-5274C2045896}" type="presParOf" srcId="{0639C0D0-597C-4498-A003-A56A2E5038EE}" destId="{E88A9695-6E33-44DA-A889-6062B8DFDB63}" srcOrd="8" destOrd="0" presId="urn:microsoft.com/office/officeart/2005/8/layout/default"/>
    <dgm:cxn modelId="{569B1923-271D-4D7C-B84B-36CC432FB36C}" type="presParOf" srcId="{0639C0D0-597C-4498-A003-A56A2E5038EE}" destId="{3440B9D5-9D9A-4CEF-86CA-22478A77DD32}" srcOrd="9" destOrd="0" presId="urn:microsoft.com/office/officeart/2005/8/layout/default"/>
    <dgm:cxn modelId="{52407A7E-DD80-4510-A946-8415356C1670}" type="presParOf" srcId="{0639C0D0-597C-4498-A003-A56A2E5038EE}" destId="{2A53E735-3271-4A83-9A15-ED2D21569D8F}" srcOrd="10" destOrd="0" presId="urn:microsoft.com/office/officeart/2005/8/layout/default"/>
    <dgm:cxn modelId="{303DB248-CEAC-4567-A89E-58FC46CBB9F3}" type="presParOf" srcId="{0639C0D0-597C-4498-A003-A56A2E5038EE}" destId="{C10A9D22-A017-4826-98FE-068E9B814940}" srcOrd="11" destOrd="0" presId="urn:microsoft.com/office/officeart/2005/8/layout/default"/>
    <dgm:cxn modelId="{E2BC80F6-1D0D-42C3-BBCB-A17841A008F8}" type="presParOf" srcId="{0639C0D0-597C-4498-A003-A56A2E5038EE}" destId="{A1DD16EA-EE6F-47F7-84D6-DBA74B107E1A}"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1324B1-C3E4-40E2-B5B4-DFBFE3E6F14E}">
      <dsp:nvSpPr>
        <dsp:cNvPr id="0" name=""/>
        <dsp:cNvSpPr/>
      </dsp:nvSpPr>
      <dsp:spPr>
        <a:xfrm>
          <a:off x="0" y="96366"/>
          <a:ext cx="1667422" cy="1000453"/>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ptos" panose="020B0004020202020204" pitchFamily="34" charset="0"/>
            </a:rPr>
            <a:t>People Plan</a:t>
          </a:r>
        </a:p>
      </dsp:txBody>
      <dsp:txXfrm>
        <a:off x="0" y="96366"/>
        <a:ext cx="1667422" cy="1000453"/>
      </dsp:txXfrm>
    </dsp:sp>
    <dsp:sp modelId="{80BC5D3B-8D31-4715-9743-B6B65457E6F0}">
      <dsp:nvSpPr>
        <dsp:cNvPr id="0" name=""/>
        <dsp:cNvSpPr/>
      </dsp:nvSpPr>
      <dsp:spPr>
        <a:xfrm>
          <a:off x="1834164" y="96366"/>
          <a:ext cx="1667422" cy="1000453"/>
        </a:xfrm>
        <a:prstGeom prst="rect">
          <a:avLst/>
        </a:prstGeom>
        <a:solidFill>
          <a:schemeClr val="accent5">
            <a:hueOff val="-1126424"/>
            <a:satOff val="-2903"/>
            <a:lumOff val="-1961"/>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ptos" panose="020B0004020202020204" pitchFamily="34" charset="0"/>
            </a:rPr>
            <a:t>Children and Young People</a:t>
          </a:r>
        </a:p>
      </dsp:txBody>
      <dsp:txXfrm>
        <a:off x="1834164" y="96366"/>
        <a:ext cx="1667422" cy="1000453"/>
      </dsp:txXfrm>
    </dsp:sp>
    <dsp:sp modelId="{A26C7662-505F-4F4F-ABB5-1A79822E5665}">
      <dsp:nvSpPr>
        <dsp:cNvPr id="0" name=""/>
        <dsp:cNvSpPr/>
      </dsp:nvSpPr>
      <dsp:spPr>
        <a:xfrm>
          <a:off x="3668329" y="96366"/>
          <a:ext cx="1667422" cy="1000453"/>
        </a:xfrm>
        <a:prstGeom prst="rect">
          <a:avLst/>
        </a:prstGeom>
        <a:solidFill>
          <a:schemeClr val="accent5">
            <a:hueOff val="-2252848"/>
            <a:satOff val="-5806"/>
            <a:lumOff val="-392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ptos" panose="020B0004020202020204" pitchFamily="34" charset="0"/>
            </a:rPr>
            <a:t>Psychology in Healthcare</a:t>
          </a:r>
        </a:p>
      </dsp:txBody>
      <dsp:txXfrm>
        <a:off x="3668329" y="96366"/>
        <a:ext cx="1667422" cy="1000453"/>
      </dsp:txXfrm>
    </dsp:sp>
    <dsp:sp modelId="{5A363721-5B10-4E2B-8700-7C2AE2119B68}">
      <dsp:nvSpPr>
        <dsp:cNvPr id="0" name=""/>
        <dsp:cNvSpPr/>
      </dsp:nvSpPr>
      <dsp:spPr>
        <a:xfrm>
          <a:off x="0" y="1263562"/>
          <a:ext cx="1667422" cy="1000453"/>
        </a:xfrm>
        <a:prstGeom prst="rect">
          <a:avLst/>
        </a:prstGeom>
        <a:solidFill>
          <a:schemeClr val="accent5">
            <a:hueOff val="-3379271"/>
            <a:satOff val="-8710"/>
            <a:lumOff val="-588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ptos" panose="020B0004020202020204" pitchFamily="34" charset="0"/>
            </a:rPr>
            <a:t>Acute, critical care and specialist services</a:t>
          </a:r>
        </a:p>
      </dsp:txBody>
      <dsp:txXfrm>
        <a:off x="0" y="1263562"/>
        <a:ext cx="1667422" cy="1000453"/>
      </dsp:txXfrm>
    </dsp:sp>
    <dsp:sp modelId="{E88A9695-6E33-44DA-A889-6062B8DFDB63}">
      <dsp:nvSpPr>
        <dsp:cNvPr id="0" name=""/>
        <dsp:cNvSpPr/>
      </dsp:nvSpPr>
      <dsp:spPr>
        <a:xfrm>
          <a:off x="1834164" y="1263562"/>
          <a:ext cx="1667422" cy="1000453"/>
        </a:xfrm>
        <a:prstGeom prst="rect">
          <a:avLst/>
        </a:prstGeom>
        <a:solidFill>
          <a:schemeClr val="accent5">
            <a:hueOff val="-4505695"/>
            <a:satOff val="-11613"/>
            <a:lumOff val="-784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ptos" panose="020B0004020202020204" pitchFamily="34" charset="0"/>
            </a:rPr>
            <a:t>Community</a:t>
          </a:r>
        </a:p>
      </dsp:txBody>
      <dsp:txXfrm>
        <a:off x="1834164" y="1263562"/>
        <a:ext cx="1667422" cy="1000453"/>
      </dsp:txXfrm>
    </dsp:sp>
    <dsp:sp modelId="{2A53E735-3271-4A83-9A15-ED2D21569D8F}">
      <dsp:nvSpPr>
        <dsp:cNvPr id="0" name=""/>
        <dsp:cNvSpPr/>
      </dsp:nvSpPr>
      <dsp:spPr>
        <a:xfrm>
          <a:off x="3668329" y="1263562"/>
          <a:ext cx="1667422" cy="1000453"/>
        </a:xfrm>
        <a:prstGeom prst="rect">
          <a:avLst/>
        </a:prstGeom>
        <a:solidFill>
          <a:schemeClr val="accent5">
            <a:hueOff val="-5632119"/>
            <a:satOff val="-14516"/>
            <a:lumOff val="-980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ptos" panose="020B0004020202020204" pitchFamily="34" charset="0"/>
            </a:rPr>
            <a:t>Rehab Strategy</a:t>
          </a:r>
        </a:p>
      </dsp:txBody>
      <dsp:txXfrm>
        <a:off x="3668329" y="1263562"/>
        <a:ext cx="1667422" cy="1000453"/>
      </dsp:txXfrm>
    </dsp:sp>
    <dsp:sp modelId="{A1DD16EA-EE6F-47F7-84D6-DBA74B107E1A}">
      <dsp:nvSpPr>
        <dsp:cNvPr id="0" name=""/>
        <dsp:cNvSpPr/>
      </dsp:nvSpPr>
      <dsp:spPr>
        <a:xfrm>
          <a:off x="1834164" y="2430758"/>
          <a:ext cx="1667422" cy="1000453"/>
        </a:xfrm>
        <a:prstGeom prst="rect">
          <a:avLst/>
        </a:prstGeom>
        <a:solidFill>
          <a:schemeClr val="accent5">
            <a:hueOff val="-6758543"/>
            <a:satOff val="-17419"/>
            <a:lumOff val="-1176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ptos" panose="020B0004020202020204" pitchFamily="34" charset="0"/>
            </a:rPr>
            <a:t>Frailty</a:t>
          </a:r>
        </a:p>
      </dsp:txBody>
      <dsp:txXfrm>
        <a:off x="1834164" y="2430758"/>
        <a:ext cx="1667422" cy="100045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60472675-8ACD-9041-9970-1D1B543D7A70}"/>
              </a:ext>
            </a:extLst>
          </p:cNvPr>
          <p:cNvSpPr>
            <a:spLocks noGrp="1"/>
          </p:cNvSpPr>
          <p:nvPr>
            <p:ph type="body" sz="quarter" idx="11" hasCustomPrompt="1"/>
          </p:nvPr>
        </p:nvSpPr>
        <p:spPr>
          <a:xfrm>
            <a:off x="658814" y="1909786"/>
            <a:ext cx="4925972" cy="3188309"/>
          </a:xfrm>
          <a:prstGeom prst="rect">
            <a:avLst/>
          </a:prstGeom>
        </p:spPr>
        <p:txBody>
          <a:bodyPr/>
          <a:lstStyle>
            <a:lvl1pPr marL="214313" indent="-214313">
              <a:buClr>
                <a:srgbClr val="1E57A4"/>
              </a:buClr>
              <a:buFont typeface="Arial" panose="020B0604020202020204" pitchFamily="34" charset="0"/>
              <a:buChar char="•"/>
              <a:defRPr sz="1050" b="0" i="0">
                <a:solidFill>
                  <a:schemeClr val="tx1"/>
                </a:solidFill>
                <a:latin typeface="Arial" panose="020B0604020202020204" pitchFamily="34" charset="0"/>
                <a:cs typeface="Arial" panose="020B0604020202020204" pitchFamily="34" charset="0"/>
              </a:defRPr>
            </a:lvl1pPr>
          </a:lstStyle>
          <a:p>
            <a:pPr lvl="0"/>
            <a:r>
              <a:rPr lang="en-GB" dirty="0"/>
              <a:t>Copy to go here</a:t>
            </a:r>
            <a:endParaRPr lang="en-US" dirty="0"/>
          </a:p>
        </p:txBody>
      </p:sp>
      <p:sp>
        <p:nvSpPr>
          <p:cNvPr id="3" name="Picture Placeholder 2">
            <a:extLst>
              <a:ext uri="{FF2B5EF4-FFF2-40B4-BE49-F238E27FC236}">
                <a16:creationId xmlns:a16="http://schemas.microsoft.com/office/drawing/2014/main" id="{AB1B20F3-536F-5B46-B390-7F9752DFB3E2}"/>
              </a:ext>
            </a:extLst>
          </p:cNvPr>
          <p:cNvSpPr>
            <a:spLocks noGrp="1"/>
          </p:cNvSpPr>
          <p:nvPr>
            <p:ph type="pic" sz="quarter" idx="12" hasCustomPrompt="1"/>
          </p:nvPr>
        </p:nvSpPr>
        <p:spPr>
          <a:xfrm>
            <a:off x="5932489" y="1304925"/>
            <a:ext cx="5600700" cy="3811588"/>
          </a:xfrm>
          <a:prstGeom prst="rect">
            <a:avLst/>
          </a:prstGeom>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350" b="0" i="0">
                <a:latin typeface="Arial" panose="020B0604020202020204" pitchFamily="34" charset="0"/>
                <a:cs typeface="Arial" panose="020B0604020202020204" pitchFamily="34" charset="0"/>
              </a:defRPr>
            </a:lvl1pPr>
          </a:lstStyle>
          <a:p>
            <a:r>
              <a:rPr lang="en-US" dirty="0"/>
              <a:t>Insert image here</a:t>
            </a:r>
          </a:p>
        </p:txBody>
      </p:sp>
      <p:sp>
        <p:nvSpPr>
          <p:cNvPr id="5" name="Text Placeholder 3">
            <a:extLst>
              <a:ext uri="{FF2B5EF4-FFF2-40B4-BE49-F238E27FC236}">
                <a16:creationId xmlns:a16="http://schemas.microsoft.com/office/drawing/2014/main" id="{BDB89762-1416-CD44-BD89-95CA8FCCF1F5}"/>
              </a:ext>
            </a:extLst>
          </p:cNvPr>
          <p:cNvSpPr>
            <a:spLocks noGrp="1"/>
          </p:cNvSpPr>
          <p:nvPr>
            <p:ph type="body" sz="quarter" idx="13" hasCustomPrompt="1"/>
          </p:nvPr>
        </p:nvSpPr>
        <p:spPr>
          <a:xfrm>
            <a:off x="658284" y="1304925"/>
            <a:ext cx="4925483" cy="477838"/>
          </a:xfrm>
          <a:prstGeom prst="rect">
            <a:avLst/>
          </a:prstGeom>
        </p:spPr>
        <p:txBody>
          <a:bodyPr/>
          <a:lstStyle>
            <a:lvl1pPr marL="0" indent="0">
              <a:buNone/>
              <a:defRPr b="1" i="0">
                <a:latin typeface="Arial" panose="020B0604020202020204" pitchFamily="34" charset="0"/>
                <a:cs typeface="Arial" panose="020B0604020202020204" pitchFamily="34" charset="0"/>
              </a:defRPr>
            </a:lvl1pPr>
          </a:lstStyle>
          <a:p>
            <a:pPr lvl="0"/>
            <a:r>
              <a:rPr lang="en-GB" dirty="0"/>
              <a:t>Page title</a:t>
            </a:r>
            <a:endParaRPr lang="en-US" dirty="0"/>
          </a:p>
        </p:txBody>
      </p:sp>
    </p:spTree>
    <p:extLst>
      <p:ext uri="{BB962C8B-B14F-4D97-AF65-F5344CB8AC3E}">
        <p14:creationId xmlns:p14="http://schemas.microsoft.com/office/powerpoint/2010/main" val="943915483"/>
      </p:ext>
    </p:extLst>
  </p:cSld>
  <p:clrMapOvr>
    <a:masterClrMapping/>
  </p:clrMapOvr>
  <p:extLst>
    <p:ext uri="{DCECCB84-F9BA-43D5-87BE-67443E8EF086}">
      <p15:sldGuideLst xmlns:p15="http://schemas.microsoft.com/office/powerpoint/2012/main">
        <p15:guide id="1" orient="horz" pos="822">
          <p15:clr>
            <a:srgbClr val="FBAE40"/>
          </p15:clr>
        </p15:guide>
        <p15:guide id="2" pos="311">
          <p15:clr>
            <a:srgbClr val="FBAE40"/>
          </p15:clr>
        </p15:guide>
        <p15:guide id="3" pos="5449">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60472675-8ACD-9041-9970-1D1B543D7A70}"/>
              </a:ext>
            </a:extLst>
          </p:cNvPr>
          <p:cNvSpPr>
            <a:spLocks noGrp="1"/>
          </p:cNvSpPr>
          <p:nvPr>
            <p:ph type="body" sz="quarter" idx="11" hasCustomPrompt="1"/>
          </p:nvPr>
        </p:nvSpPr>
        <p:spPr>
          <a:xfrm>
            <a:off x="658814" y="1909786"/>
            <a:ext cx="10874375" cy="3188309"/>
          </a:xfrm>
          <a:prstGeom prst="rect">
            <a:avLst/>
          </a:prstGeom>
        </p:spPr>
        <p:txBody>
          <a:bodyPr/>
          <a:lstStyle>
            <a:lvl1pPr marL="214313" indent="-214313">
              <a:buClr>
                <a:srgbClr val="1E57A4"/>
              </a:buClr>
              <a:buFont typeface="Arial" panose="020B0604020202020204" pitchFamily="34" charset="0"/>
              <a:buChar char="•"/>
              <a:defRPr sz="1050" b="0" i="0">
                <a:solidFill>
                  <a:schemeClr val="tx1"/>
                </a:solidFill>
                <a:latin typeface="Arial" panose="020B0604020202020204" pitchFamily="34" charset="0"/>
                <a:cs typeface="Arial" panose="020B0604020202020204" pitchFamily="34" charset="0"/>
              </a:defRPr>
            </a:lvl1pPr>
          </a:lstStyle>
          <a:p>
            <a:pPr lvl="0"/>
            <a:r>
              <a:rPr lang="en-GB" dirty="0"/>
              <a:t>Copy to go here</a:t>
            </a:r>
            <a:endParaRPr lang="en-US" dirty="0"/>
          </a:p>
        </p:txBody>
      </p:sp>
      <p:sp>
        <p:nvSpPr>
          <p:cNvPr id="4" name="Text Placeholder 7">
            <a:extLst>
              <a:ext uri="{FF2B5EF4-FFF2-40B4-BE49-F238E27FC236}">
                <a16:creationId xmlns:a16="http://schemas.microsoft.com/office/drawing/2014/main" id="{C7564E7C-B3FE-B24D-897F-FBD38644AA86}"/>
              </a:ext>
            </a:extLst>
          </p:cNvPr>
          <p:cNvSpPr>
            <a:spLocks noGrp="1"/>
          </p:cNvSpPr>
          <p:nvPr>
            <p:ph type="body" sz="quarter" idx="10" hasCustomPrompt="1"/>
          </p:nvPr>
        </p:nvSpPr>
        <p:spPr>
          <a:xfrm>
            <a:off x="658285" y="1304925"/>
            <a:ext cx="10874375" cy="454982"/>
          </a:xfrm>
          <a:prstGeom prst="rect">
            <a:avLst/>
          </a:prstGeom>
        </p:spPr>
        <p:txBody>
          <a:bodyPr/>
          <a:lstStyle>
            <a:lvl1pPr marL="0" indent="0">
              <a:buNone/>
              <a:defRPr sz="2100" b="1" i="0">
                <a:solidFill>
                  <a:schemeClr val="tx1"/>
                </a:solidFill>
                <a:latin typeface="Arial" panose="020B0604020202020204" pitchFamily="34" charset="0"/>
                <a:cs typeface="Arial" panose="020B0604020202020204" pitchFamily="34" charset="0"/>
              </a:defRPr>
            </a:lvl1pPr>
          </a:lstStyle>
          <a:p>
            <a:pPr lvl="0"/>
            <a:r>
              <a:rPr lang="en-US" dirty="0"/>
              <a:t>Page title</a:t>
            </a:r>
          </a:p>
        </p:txBody>
      </p:sp>
    </p:spTree>
    <p:extLst>
      <p:ext uri="{BB962C8B-B14F-4D97-AF65-F5344CB8AC3E}">
        <p14:creationId xmlns:p14="http://schemas.microsoft.com/office/powerpoint/2010/main" val="1700366946"/>
      </p:ext>
    </p:extLst>
  </p:cSld>
  <p:clrMapOvr>
    <a:masterClrMapping/>
  </p:clrMapOvr>
  <p:extLst>
    <p:ext uri="{DCECCB84-F9BA-43D5-87BE-67443E8EF086}">
      <p15:sldGuideLst xmlns:p15="http://schemas.microsoft.com/office/powerpoint/2012/main">
        <p15:guide id="1" orient="horz" pos="822">
          <p15:clr>
            <a:srgbClr val="FBAE40"/>
          </p15:clr>
        </p15:guide>
        <p15:guide id="2" pos="311">
          <p15:clr>
            <a:srgbClr val="FBAE40"/>
          </p15:clr>
        </p15:guide>
        <p15:guide id="3" pos="5449">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E6839C2-E989-C141-BF83-3FD9722BBD7B}"/>
              </a:ext>
            </a:extLst>
          </p:cNvPr>
          <p:cNvSpPr/>
          <p:nvPr userDrawn="1"/>
        </p:nvSpPr>
        <p:spPr>
          <a:xfrm>
            <a:off x="0" y="5542767"/>
            <a:ext cx="12192000" cy="1361532"/>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6" name="Picture 5">
            <a:extLst>
              <a:ext uri="{FF2B5EF4-FFF2-40B4-BE49-F238E27FC236}">
                <a16:creationId xmlns:a16="http://schemas.microsoft.com/office/drawing/2014/main" id="{8A7A9B7A-8C77-3540-8EA7-3DDEC4B0AD5D}"/>
              </a:ext>
            </a:extLst>
          </p:cNvPr>
          <p:cNvPicPr>
            <a:picLocks noChangeAspect="1"/>
          </p:cNvPicPr>
          <p:nvPr userDrawn="1"/>
        </p:nvPicPr>
        <p:blipFill>
          <a:blip r:embed="rId4"/>
          <a:srcRect/>
          <a:stretch/>
        </p:blipFill>
        <p:spPr>
          <a:xfrm>
            <a:off x="8990058" y="369583"/>
            <a:ext cx="2754493" cy="461690"/>
          </a:xfrm>
          <a:prstGeom prst="rect">
            <a:avLst/>
          </a:prstGeom>
        </p:spPr>
      </p:pic>
      <p:pic>
        <p:nvPicPr>
          <p:cNvPr id="9" name="Picture 8">
            <a:extLst>
              <a:ext uri="{FF2B5EF4-FFF2-40B4-BE49-F238E27FC236}">
                <a16:creationId xmlns:a16="http://schemas.microsoft.com/office/drawing/2014/main" id="{9980B5BC-6068-B649-8963-A5C9EC612ABE}"/>
              </a:ext>
            </a:extLst>
          </p:cNvPr>
          <p:cNvPicPr>
            <a:picLocks noChangeAspect="1"/>
          </p:cNvPicPr>
          <p:nvPr userDrawn="1"/>
        </p:nvPicPr>
        <p:blipFill rotWithShape="1">
          <a:blip r:embed="rId5"/>
          <a:srcRect l="3330" r="43584"/>
          <a:stretch/>
        </p:blipFill>
        <p:spPr>
          <a:xfrm>
            <a:off x="-1" y="5656014"/>
            <a:ext cx="12191999" cy="1135038"/>
          </a:xfrm>
          <a:prstGeom prst="rect">
            <a:avLst/>
          </a:prstGeom>
        </p:spPr>
      </p:pic>
    </p:spTree>
    <p:extLst>
      <p:ext uri="{BB962C8B-B14F-4D97-AF65-F5344CB8AC3E}">
        <p14:creationId xmlns:p14="http://schemas.microsoft.com/office/powerpoint/2010/main" val="4195438697"/>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ntranet.newcastle-hospitals.nhs.uk/services/sustainable-healthcare-in-newcastle/model-for-sustainability/"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s://gbr01.safelinks.protection.outlook.com/?url=https%3A%2F%2Flearninglab.nuth.nhs.uk%2Fmod%2Fscorm%2Fview.php%3Fid%3D2358&amp;data=05%7C02%7Claura.hodgson12%40nhs.net%7Ca2b8cf95970148c3b55a08dca70be1fd%7C37c354b285b047f5b22207b48d774ee3%7C0%7C0%7C638568916731085128%7CUnknown%7CTWFpbGZsb3d8eyJWIjoiMC4wLjAwMDAiLCJQIjoiV2luMzIiLCJBTiI6Ik1haWwiLCJXVCI6Mn0%3D%7C0%7C%7C%7C&amp;sdata=7x%2F5KiH54jE5g7%2BJdZF6%2FoUHOHfhDXb%2BswwpsRrS1So%3D&amp;reserved=0" TargetMode="Externa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8341153-C4DE-3A77-FFCB-A88BAD8480DB}"/>
              </a:ext>
            </a:extLst>
          </p:cNvPr>
          <p:cNvSpPr txBox="1"/>
          <p:nvPr/>
        </p:nvSpPr>
        <p:spPr>
          <a:xfrm>
            <a:off x="66366" y="525473"/>
            <a:ext cx="6029634" cy="1569660"/>
          </a:xfrm>
          <a:prstGeom prst="rect">
            <a:avLst/>
          </a:prstGeom>
          <a:noFill/>
        </p:spPr>
        <p:txBody>
          <a:bodyPr wrap="square">
            <a:spAutoFit/>
          </a:bodyPr>
          <a:lstStyle/>
          <a:p>
            <a:pPr algn="just"/>
            <a:r>
              <a:rPr lang="en-GB" sz="1200" dirty="0">
                <a:effectLst/>
                <a:latin typeface="Aptos"/>
                <a:ea typeface="Calibri" panose="020F0502020204030204" pitchFamily="34" charset="0"/>
                <a:cs typeface="Arial" panose="020B0604020202020204" pitchFamily="34" charset="0"/>
              </a:rPr>
              <a:t>Ewan Dick welcomed </a:t>
            </a:r>
            <a:r>
              <a:rPr lang="en-GB" sz="1200" dirty="0">
                <a:latin typeface="Aptos"/>
                <a:ea typeface="Calibri" panose="020F0502020204030204" pitchFamily="34" charset="0"/>
                <a:cs typeface="Arial" panose="020B0604020202020204" pitchFamily="34" charset="0"/>
              </a:rPr>
              <a:t>everyone </a:t>
            </a:r>
            <a:r>
              <a:rPr lang="en-GB" sz="1200" dirty="0">
                <a:effectLst/>
                <a:latin typeface="Aptos"/>
                <a:ea typeface="Calibri" panose="020F0502020204030204" pitchFamily="34" charset="0"/>
                <a:cs typeface="Arial" panose="020B0604020202020204" pitchFamily="34" charset="0"/>
              </a:rPr>
              <a:t>to the September “Strategy in Action” meeting and opened by reflectin</a:t>
            </a:r>
            <a:r>
              <a:rPr lang="en-GB" sz="1200" dirty="0">
                <a:latin typeface="Aptos"/>
                <a:ea typeface="Calibri" panose="020F0502020204030204" pitchFamily="34" charset="0"/>
                <a:cs typeface="Arial" panose="020B0604020202020204" pitchFamily="34" charset="0"/>
              </a:rPr>
              <a:t>g on the previous meeting and discussion with Karen Taylor about sustainability and where we heard an Active Hospitals progress update from Cath Turner and Kate Hallsworth.</a:t>
            </a:r>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r>
              <a:rPr lang="en-GB" sz="1200" dirty="0">
                <a:solidFill>
                  <a:prstClr val="black"/>
                </a:solidFill>
                <a:latin typeface="Aptos"/>
                <a:ea typeface="Calibri" panose="020F0502020204030204" pitchFamily="34" charset="0"/>
                <a:cs typeface="Arial" panose="020B0604020202020204" pitchFamily="34" charset="0"/>
              </a:rPr>
              <a:t>Ewan introduced Charlotte Buckland and Emily Gilberg for their update on delivering the Frailty e-learning course. The aim of the course is to support all healthcare staff with their understanding of frailty using a consistent and sustainable educational approach.</a:t>
            </a:r>
          </a:p>
        </p:txBody>
      </p:sp>
      <p:sp>
        <p:nvSpPr>
          <p:cNvPr id="8" name="TextBox 7">
            <a:extLst>
              <a:ext uri="{FF2B5EF4-FFF2-40B4-BE49-F238E27FC236}">
                <a16:creationId xmlns:a16="http://schemas.microsoft.com/office/drawing/2014/main" id="{E9878AD3-EE0B-7B40-33D0-824A414AF86A}"/>
              </a:ext>
            </a:extLst>
          </p:cNvPr>
          <p:cNvSpPr txBox="1"/>
          <p:nvPr/>
        </p:nvSpPr>
        <p:spPr>
          <a:xfrm>
            <a:off x="66366" y="154786"/>
            <a:ext cx="6096000" cy="338554"/>
          </a:xfrm>
          <a:prstGeom prst="rect">
            <a:avLst/>
          </a:prstGeom>
          <a:noFill/>
        </p:spPr>
        <p:txBody>
          <a:bodyPr wrap="square">
            <a:spAutoFit/>
          </a:bodyPr>
          <a:lstStyle/>
          <a:p>
            <a:pPr marL="0" indent="0">
              <a:buNone/>
            </a:pPr>
            <a:r>
              <a:rPr lang="en-GB" sz="1600" b="1" dirty="0">
                <a:solidFill>
                  <a:srgbClr val="1F3864"/>
                </a:solidFill>
                <a:effectLst/>
                <a:latin typeface="Arial" panose="020B0604020202020204" pitchFamily="34" charset="0"/>
                <a:ea typeface="Calibri" panose="020F0502020204030204" pitchFamily="34" charset="0"/>
                <a:cs typeface="Arial" panose="020B0604020202020204" pitchFamily="34" charset="0"/>
              </a:rPr>
              <a:t>Strategy in Action </a:t>
            </a:r>
            <a:r>
              <a:rPr lang="en-GB" sz="1600" b="1" dirty="0">
                <a:solidFill>
                  <a:srgbClr val="1F3864"/>
                </a:solidFill>
                <a:latin typeface="Arial" panose="020B0604020202020204" pitchFamily="34" charset="0"/>
                <a:ea typeface="Calibri" panose="020F0502020204030204" pitchFamily="34" charset="0"/>
                <a:cs typeface="Arial" panose="020B0604020202020204" pitchFamily="34" charset="0"/>
              </a:rPr>
              <a:t>Meeting Highlights (25.09.24)</a:t>
            </a:r>
            <a:endParaRPr lang="en-GB" sz="1600" dirty="0">
              <a:effectLst/>
              <a:latin typeface="Arial" panose="020B0604020202020204" pitchFamily="34" charset="0"/>
              <a:ea typeface="Calibri" panose="020F050202020403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C2BDDC0B-435E-2C44-E122-E315C1526F17}"/>
              </a:ext>
            </a:extLst>
          </p:cNvPr>
          <p:cNvSpPr txBox="1"/>
          <p:nvPr/>
        </p:nvSpPr>
        <p:spPr>
          <a:xfrm>
            <a:off x="1823043" y="3894802"/>
            <a:ext cx="4339322" cy="1200329"/>
          </a:xfrm>
          <a:prstGeom prst="rect">
            <a:avLst/>
          </a:prstGeom>
          <a:noFill/>
        </p:spPr>
        <p:txBody>
          <a:bodyPr wrap="square" lIns="91440" tIns="45720" rIns="91440" bIns="45720" anchor="t">
            <a:spAutoFit/>
          </a:bodyPr>
          <a:lstStyle/>
          <a:p>
            <a:pPr algn="just"/>
            <a:r>
              <a:rPr lang="en-GB" sz="1200" dirty="0">
                <a:effectLst/>
                <a:latin typeface="Aptos"/>
                <a:ea typeface="Calibri" panose="020F0502020204030204" pitchFamily="34" charset="0"/>
                <a:cs typeface="Arial" panose="020B0604020202020204" pitchFamily="34" charset="0"/>
              </a:rPr>
              <a:t>Sustainability is standing agenda item and we re-stated the commitment by each Head of Service/Department</a:t>
            </a:r>
            <a:r>
              <a:rPr lang="en-GB" sz="1200" dirty="0">
                <a:solidFill>
                  <a:prstClr val="black"/>
                </a:solidFill>
                <a:effectLst/>
                <a:latin typeface="Aptos"/>
                <a:ea typeface="Calibri" panose="020F0502020204030204" pitchFamily="34" charset="0"/>
                <a:cs typeface="Arial"/>
              </a:rPr>
              <a:t> </a:t>
            </a:r>
            <a:r>
              <a:rPr lang="en-GB" sz="1200" dirty="0">
                <a:solidFill>
                  <a:prstClr val="black"/>
                </a:solidFill>
                <a:latin typeface="Aptos"/>
                <a:ea typeface="Calibri" panose="020F0502020204030204" pitchFamily="34" charset="0"/>
                <a:cs typeface="Arial"/>
              </a:rPr>
              <a:t>to make a start on their sustainability journey by creating a plan, using the 10 Step Sustainability Framework and collectively aim over the next 6 months to increase awareness and understanding and embed sustainability as a principle.</a:t>
            </a:r>
          </a:p>
        </p:txBody>
      </p:sp>
      <p:sp>
        <p:nvSpPr>
          <p:cNvPr id="2" name="TextBox 1">
            <a:extLst>
              <a:ext uri="{FF2B5EF4-FFF2-40B4-BE49-F238E27FC236}">
                <a16:creationId xmlns:a16="http://schemas.microsoft.com/office/drawing/2014/main" id="{DF9578EC-FA27-9F66-123B-B7EBB299537C}"/>
              </a:ext>
            </a:extLst>
          </p:cNvPr>
          <p:cNvSpPr txBox="1"/>
          <p:nvPr/>
        </p:nvSpPr>
        <p:spPr>
          <a:xfrm>
            <a:off x="6244972" y="1279690"/>
            <a:ext cx="5723488" cy="646331"/>
          </a:xfrm>
          <a:prstGeom prst="rect">
            <a:avLst/>
          </a:prstGeom>
          <a:noFill/>
        </p:spPr>
        <p:txBody>
          <a:bodyPr wrap="square" lIns="91440" tIns="45720" rIns="91440" bIns="45720" anchor="t">
            <a:spAutoFit/>
          </a:bodyPr>
          <a:lstStyle/>
          <a:p>
            <a:pPr algn="just"/>
            <a:r>
              <a:rPr lang="en-GB" sz="1200" dirty="0">
                <a:effectLst/>
                <a:latin typeface="Aptos"/>
                <a:ea typeface="Calibri" panose="020F0502020204030204" pitchFamily="34" charset="0"/>
                <a:cs typeface="Arial" panose="020B0604020202020204" pitchFamily="34" charset="0"/>
              </a:rPr>
              <a:t>The focus of the final part of the meeting turned to future Therapy Services strategy, how we develop our priorities and how this support and align with how </a:t>
            </a:r>
            <a:r>
              <a:rPr lang="en-GB" sz="1200" dirty="0">
                <a:latin typeface="Aptos"/>
                <a:ea typeface="Calibri" panose="020F0502020204030204" pitchFamily="34" charset="0"/>
                <a:cs typeface="Arial" panose="020B0604020202020204" pitchFamily="34" charset="0"/>
              </a:rPr>
              <a:t>the </a:t>
            </a:r>
            <a:r>
              <a:rPr lang="en-GB" sz="1200" dirty="0">
                <a:effectLst/>
                <a:latin typeface="Aptos"/>
                <a:ea typeface="Calibri" panose="020F0502020204030204" pitchFamily="34" charset="0"/>
                <a:cs typeface="Arial" panose="020B0604020202020204" pitchFamily="34" charset="0"/>
              </a:rPr>
              <a:t>Trust is developing over the coming months and years</a:t>
            </a:r>
            <a:r>
              <a:rPr lang="en-GB" sz="1200" dirty="0">
                <a:latin typeface="Aptos"/>
                <a:ea typeface="Calibri" panose="020F0502020204030204" pitchFamily="34" charset="0"/>
                <a:cs typeface="Arial" panose="020B0604020202020204" pitchFamily="34" charset="0"/>
              </a:rPr>
              <a:t>.</a:t>
            </a:r>
          </a:p>
        </p:txBody>
      </p:sp>
      <p:pic>
        <p:nvPicPr>
          <p:cNvPr id="4" name="Picture 3">
            <a:extLst>
              <a:ext uri="{FF2B5EF4-FFF2-40B4-BE49-F238E27FC236}">
                <a16:creationId xmlns:a16="http://schemas.microsoft.com/office/drawing/2014/main" id="{AD9BA0B3-E601-52D8-2104-762CE3E97D19}"/>
              </a:ext>
            </a:extLst>
          </p:cNvPr>
          <p:cNvPicPr>
            <a:picLocks noChangeAspect="1"/>
          </p:cNvPicPr>
          <p:nvPr/>
        </p:nvPicPr>
        <p:blipFill>
          <a:blip r:embed="rId2"/>
          <a:stretch>
            <a:fillRect/>
          </a:stretch>
        </p:blipFill>
        <p:spPr>
          <a:xfrm>
            <a:off x="7668422" y="1970613"/>
            <a:ext cx="3075576" cy="1752118"/>
          </a:xfrm>
          <a:prstGeom prst="rect">
            <a:avLst/>
          </a:prstGeom>
        </p:spPr>
      </p:pic>
      <p:sp>
        <p:nvSpPr>
          <p:cNvPr id="6" name="TextBox 5">
            <a:extLst>
              <a:ext uri="{FF2B5EF4-FFF2-40B4-BE49-F238E27FC236}">
                <a16:creationId xmlns:a16="http://schemas.microsoft.com/office/drawing/2014/main" id="{78D2F19A-6771-49E7-6F6F-B5EE74403A16}"/>
              </a:ext>
            </a:extLst>
          </p:cNvPr>
          <p:cNvSpPr txBox="1"/>
          <p:nvPr/>
        </p:nvSpPr>
        <p:spPr>
          <a:xfrm>
            <a:off x="123378" y="5002321"/>
            <a:ext cx="6038987" cy="461665"/>
          </a:xfrm>
          <a:prstGeom prst="rect">
            <a:avLst/>
          </a:prstGeom>
          <a:noFill/>
        </p:spPr>
        <p:txBody>
          <a:bodyPr wrap="square">
            <a:spAutoFit/>
          </a:bodyPr>
          <a:lstStyle/>
          <a:p>
            <a:r>
              <a:rPr lang="en-GB" sz="1200" dirty="0">
                <a:hlinkClick r:id="rId3"/>
              </a:rPr>
              <a:t>A model for sustainability: What good looks like - Newcastle upon Tyne Hospitals NHS Foundation Trust - Intranet (newcastle-hospitals.nhs.uk)</a:t>
            </a:r>
            <a:endParaRPr lang="en-GB" sz="1200" dirty="0"/>
          </a:p>
        </p:txBody>
      </p:sp>
      <p:pic>
        <p:nvPicPr>
          <p:cNvPr id="1026" name="Picture 2">
            <a:extLst>
              <a:ext uri="{FF2B5EF4-FFF2-40B4-BE49-F238E27FC236}">
                <a16:creationId xmlns:a16="http://schemas.microsoft.com/office/drawing/2014/main" id="{1BFE6B31-D767-5381-CAAC-CA8E5A4807A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717" y="4078378"/>
            <a:ext cx="1414988" cy="74036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7867B244-AF6E-E8C5-1472-5346E97746E2}"/>
              </a:ext>
            </a:extLst>
          </p:cNvPr>
          <p:cNvSpPr txBox="1"/>
          <p:nvPr/>
        </p:nvSpPr>
        <p:spPr>
          <a:xfrm>
            <a:off x="6261464" y="3797141"/>
            <a:ext cx="5723489" cy="1754326"/>
          </a:xfrm>
          <a:prstGeom prst="rect">
            <a:avLst/>
          </a:prstGeom>
          <a:noFill/>
        </p:spPr>
        <p:txBody>
          <a:bodyPr wrap="square" lIns="91440" tIns="45720" rIns="91440" bIns="45720" anchor="t">
            <a:spAutoFit/>
          </a:bodyPr>
          <a:lstStyle/>
          <a:p>
            <a:pPr algn="just"/>
            <a:r>
              <a:rPr lang="en-GB" sz="1200" dirty="0">
                <a:solidFill>
                  <a:prstClr val="black"/>
                </a:solidFill>
                <a:latin typeface="Aptos"/>
                <a:ea typeface="Calibri" panose="020F0502020204030204" pitchFamily="34" charset="0"/>
                <a:cs typeface="Arial" panose="020B0604020202020204" pitchFamily="34" charset="0"/>
              </a:rPr>
              <a:t>We know that there continues to be clinical capacity gaps in services and risks due to historical gaps and limited investment to meet growing demand. There has been some targeted funding and developments over the last couple of years and recently some 18 month funding into some high risk settings including the amputee pathway, psychology, pre-school autism diagnostic pathway and OT Neurosciences. But we need to continuing making the case to expand our staffing to help us tackle the highest priority areas and we need to tackle challenges together and present a joined up vision. We need to keep sight of who we are and the unique principles and values we bring to the patient journey.</a:t>
            </a:r>
            <a:endParaRPr lang="en-GB" sz="1200" dirty="0">
              <a:latin typeface="Aptos"/>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AA03CD21-EB59-153C-66BF-ECB42566AF59}"/>
              </a:ext>
            </a:extLst>
          </p:cNvPr>
          <p:cNvSpPr txBox="1"/>
          <p:nvPr/>
        </p:nvSpPr>
        <p:spPr>
          <a:xfrm>
            <a:off x="6162366" y="903931"/>
            <a:ext cx="4651408" cy="338554"/>
          </a:xfrm>
          <a:prstGeom prst="rect">
            <a:avLst/>
          </a:prstGeom>
          <a:noFill/>
        </p:spPr>
        <p:txBody>
          <a:bodyPr wrap="square">
            <a:spAutoFit/>
          </a:bodyPr>
          <a:lstStyle/>
          <a:p>
            <a:pPr marL="0" indent="0" algn="ctr">
              <a:buNone/>
            </a:pPr>
            <a:r>
              <a:rPr lang="en-GB" sz="1600" b="1" dirty="0">
                <a:solidFill>
                  <a:srgbClr val="1F3864"/>
                </a:solidFill>
                <a:effectLst/>
                <a:latin typeface="Arial" panose="020B0604020202020204" pitchFamily="34" charset="0"/>
                <a:ea typeface="Calibri" panose="020F0502020204030204" pitchFamily="34" charset="0"/>
                <a:cs typeface="Arial" panose="020B0604020202020204" pitchFamily="34" charset="0"/>
              </a:rPr>
              <a:t>Refreshing Therapy Service</a:t>
            </a:r>
            <a:r>
              <a:rPr lang="en-GB" sz="1600" b="1" dirty="0">
                <a:solidFill>
                  <a:srgbClr val="1F3864"/>
                </a:solidFill>
                <a:latin typeface="Arial" panose="020B0604020202020204" pitchFamily="34" charset="0"/>
                <a:ea typeface="Calibri" panose="020F0502020204030204" pitchFamily="34" charset="0"/>
                <a:cs typeface="Arial" panose="020B0604020202020204" pitchFamily="34" charset="0"/>
              </a:rPr>
              <a:t>s future strategy </a:t>
            </a:r>
            <a:endParaRPr lang="en-GB" sz="16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785FD481-B7A7-479A-EFC4-2C65659BF09E}"/>
              </a:ext>
            </a:extLst>
          </p:cNvPr>
          <p:cNvPicPr>
            <a:picLocks noChangeAspect="1"/>
          </p:cNvPicPr>
          <p:nvPr/>
        </p:nvPicPr>
        <p:blipFill>
          <a:blip r:embed="rId5"/>
          <a:stretch>
            <a:fillRect/>
          </a:stretch>
        </p:blipFill>
        <p:spPr>
          <a:xfrm>
            <a:off x="3856446" y="2129862"/>
            <a:ext cx="2305920" cy="1564409"/>
          </a:xfrm>
          <a:prstGeom prst="rect">
            <a:avLst/>
          </a:prstGeom>
        </p:spPr>
      </p:pic>
      <p:sp>
        <p:nvSpPr>
          <p:cNvPr id="13" name="TextBox 12">
            <a:extLst>
              <a:ext uri="{FF2B5EF4-FFF2-40B4-BE49-F238E27FC236}">
                <a16:creationId xmlns:a16="http://schemas.microsoft.com/office/drawing/2014/main" id="{1C85B570-8A52-1285-DF67-8C62A010AE48}"/>
              </a:ext>
            </a:extLst>
          </p:cNvPr>
          <p:cNvSpPr txBox="1"/>
          <p:nvPr/>
        </p:nvSpPr>
        <p:spPr>
          <a:xfrm>
            <a:off x="48031" y="2134365"/>
            <a:ext cx="3769910" cy="1938992"/>
          </a:xfrm>
          <a:prstGeom prst="rect">
            <a:avLst/>
          </a:prstGeom>
          <a:noFill/>
        </p:spPr>
        <p:txBody>
          <a:bodyPr wrap="square">
            <a:spAutoFit/>
          </a:bodyPr>
          <a:lstStyle/>
          <a:p>
            <a:pPr algn="just"/>
            <a:r>
              <a:rPr lang="en-GB" sz="1200" dirty="0">
                <a:solidFill>
                  <a:prstClr val="black"/>
                </a:solidFill>
                <a:latin typeface="Aptos"/>
                <a:ea typeface="Calibri" panose="020F0502020204030204" pitchFamily="34" charset="0"/>
                <a:cs typeface="Arial" panose="020B0604020202020204" pitchFamily="34" charset="0"/>
              </a:rPr>
              <a:t>1000 staff have completed the course so far and it has evaluated positively. Next steps are continued local cascade, exploring commercial potential and that the course will be included as part of the Training needs analysis/Training matrix - Heads of Service encourage all adult services staff to complete the frailty training. The course is accessible via the learning lab, by following this link: </a:t>
            </a:r>
            <a:r>
              <a:rPr lang="en-GB" sz="1200" b="0" i="0" u="sng" dirty="0">
                <a:solidFill>
                  <a:srgbClr val="0000FF"/>
                </a:solidFill>
                <a:effectLst/>
                <a:latin typeface="Calibri" panose="020F0502020204030204" pitchFamily="34" charset="0"/>
                <a:hlinkClick r:id="rId6" tooltip="Original URL: https://learninglab.nuth.nhs.uk/mod/scorm/view.php?id=2358. Click or tap if you trust this link."/>
              </a:rPr>
              <a:t>Delivering Frailty Aware Care eLearning</a:t>
            </a:r>
            <a:endParaRPr lang="en-GB" sz="1200" dirty="0">
              <a:solidFill>
                <a:prstClr val="black"/>
              </a:solidFill>
              <a:latin typeface="Aptos"/>
              <a:ea typeface="Calibri" panose="020F0502020204030204" pitchFamily="34" charset="0"/>
              <a:cs typeface="Arial" panose="020B0604020202020204" pitchFamily="34" charset="0"/>
            </a:endParaRPr>
          </a:p>
          <a:p>
            <a:pPr algn="just"/>
            <a:r>
              <a:rPr lang="en-GB" sz="1200" dirty="0">
                <a:solidFill>
                  <a:prstClr val="black"/>
                </a:solidFill>
                <a:latin typeface="Aptos"/>
                <a:ea typeface="Calibri" panose="020F0502020204030204" pitchFamily="34" charset="0"/>
                <a:cs typeface="Arial" panose="020B0604020202020204" pitchFamily="34" charset="0"/>
              </a:rPr>
              <a:t> </a:t>
            </a:r>
            <a:endParaRPr lang="en-GB" sz="1200" dirty="0">
              <a:solidFill>
                <a:prstClr val="black"/>
              </a:solidFill>
              <a:highlight>
                <a:srgbClr val="FFFF00"/>
              </a:highlight>
              <a:latin typeface="Aptos"/>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72557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9878AD3-EE0B-7B40-33D0-824A414AF86A}"/>
              </a:ext>
            </a:extLst>
          </p:cNvPr>
          <p:cNvSpPr txBox="1"/>
          <p:nvPr/>
        </p:nvSpPr>
        <p:spPr>
          <a:xfrm>
            <a:off x="66366" y="122734"/>
            <a:ext cx="6096000" cy="338554"/>
          </a:xfrm>
          <a:prstGeom prst="rect">
            <a:avLst/>
          </a:prstGeom>
          <a:noFill/>
        </p:spPr>
        <p:txBody>
          <a:bodyPr wrap="square">
            <a:spAutoFit/>
          </a:bodyPr>
          <a:lstStyle/>
          <a:p>
            <a:pPr marL="0" indent="0">
              <a:buNone/>
            </a:pPr>
            <a:r>
              <a:rPr lang="en-GB" sz="1600" b="1" dirty="0">
                <a:solidFill>
                  <a:srgbClr val="1F3864"/>
                </a:solidFill>
                <a:effectLst/>
                <a:latin typeface="Arial" panose="020B0604020202020204" pitchFamily="34" charset="0"/>
                <a:ea typeface="Calibri" panose="020F0502020204030204" pitchFamily="34" charset="0"/>
                <a:cs typeface="Arial" panose="020B0604020202020204" pitchFamily="34" charset="0"/>
              </a:rPr>
              <a:t>Strategy in Action </a:t>
            </a:r>
            <a:r>
              <a:rPr lang="en-GB" sz="1600" b="1" dirty="0">
                <a:solidFill>
                  <a:srgbClr val="1F3864"/>
                </a:solidFill>
                <a:latin typeface="Arial" panose="020B0604020202020204" pitchFamily="34" charset="0"/>
                <a:ea typeface="Calibri" panose="020F0502020204030204" pitchFamily="34" charset="0"/>
                <a:cs typeface="Arial" panose="020B0604020202020204" pitchFamily="34" charset="0"/>
              </a:rPr>
              <a:t>Meeting Highlights (25.09.24)</a:t>
            </a:r>
            <a:endParaRPr lang="en-GB" sz="1600" dirty="0">
              <a:effectLst/>
              <a:latin typeface="Arial" panose="020B0604020202020204" pitchFamily="34" charset="0"/>
              <a:ea typeface="Calibri" panose="020F0502020204030204" pitchFamily="34" charset="0"/>
              <a:cs typeface="Arial" panose="020B0604020202020204" pitchFamily="34" charset="0"/>
            </a:endParaRPr>
          </a:p>
        </p:txBody>
      </p:sp>
      <p:sp>
        <p:nvSpPr>
          <p:cNvPr id="2" name="TextBox 1">
            <a:extLst>
              <a:ext uri="{FF2B5EF4-FFF2-40B4-BE49-F238E27FC236}">
                <a16:creationId xmlns:a16="http://schemas.microsoft.com/office/drawing/2014/main" id="{DEFCCB51-C879-58CE-5CA4-E7C86A23E606}"/>
              </a:ext>
            </a:extLst>
          </p:cNvPr>
          <p:cNvSpPr txBox="1"/>
          <p:nvPr/>
        </p:nvSpPr>
        <p:spPr>
          <a:xfrm>
            <a:off x="5995603" y="3368040"/>
            <a:ext cx="5948355" cy="461665"/>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1200" dirty="0">
              <a:solidFill>
                <a:prstClr val="black"/>
              </a:solidFill>
              <a:latin typeface="Aptos"/>
              <a:ea typeface="Calibri" panose="020F050202020403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1200" dirty="0">
              <a:solidFill>
                <a:prstClr val="black"/>
              </a:solidFill>
              <a:latin typeface="Aptos"/>
              <a:ea typeface="Calibri" panose="020F0502020204030204" pitchFamily="34" charset="0"/>
              <a:cs typeface="Arial" panose="020B0604020202020204" pitchFamily="34" charset="0"/>
            </a:endParaRPr>
          </a:p>
        </p:txBody>
      </p:sp>
      <p:sp>
        <p:nvSpPr>
          <p:cNvPr id="6" name="Text Placeholder 1">
            <a:extLst>
              <a:ext uri="{FF2B5EF4-FFF2-40B4-BE49-F238E27FC236}">
                <a16:creationId xmlns:a16="http://schemas.microsoft.com/office/drawing/2014/main" id="{81206461-6ADE-6AC5-F1C8-7BF69639FAA1}"/>
              </a:ext>
            </a:extLst>
          </p:cNvPr>
          <p:cNvSpPr txBox="1">
            <a:spLocks/>
          </p:cNvSpPr>
          <p:nvPr/>
        </p:nvSpPr>
        <p:spPr>
          <a:xfrm>
            <a:off x="6608206" y="4628983"/>
            <a:ext cx="5335752" cy="716712"/>
          </a:xfrm>
          <a:prstGeom prst="rect">
            <a:avLst/>
          </a:prstGeom>
          <a:solidFill>
            <a:srgbClr val="FF9933"/>
          </a:solidFill>
          <a:ln>
            <a:solidFill>
              <a:srgbClr val="0070C0"/>
            </a:solidFill>
          </a:ln>
        </p:spPr>
        <p:txBody>
          <a:bodyPr lIns="91440" tIns="45720" rIns="91440" bIns="45720" anchor="t"/>
          <a:lstStyle>
            <a:lvl1pPr marL="214313" indent="-214313" algn="l" defTabSz="685800" rtl="0" eaLnBrk="1" latinLnBrk="0" hangingPunct="1">
              <a:lnSpc>
                <a:spcPct val="90000"/>
              </a:lnSpc>
              <a:spcBef>
                <a:spcPts val="750"/>
              </a:spcBef>
              <a:buClr>
                <a:srgbClr val="1E57A4"/>
              </a:buClr>
              <a:buFont typeface="Arial" panose="020B0604020202020204" pitchFamily="34" charset="0"/>
              <a:buChar char="•"/>
              <a:defRPr sz="1050" b="0" i="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r>
              <a:rPr lang="en-GB" sz="1100" b="1" dirty="0">
                <a:latin typeface="Aptos"/>
                <a:ea typeface="Calibri" panose="020F0502020204030204" pitchFamily="34" charset="0"/>
              </a:rPr>
              <a:t>And in our next Strategy in Action Meeting……..</a:t>
            </a:r>
          </a:p>
          <a:p>
            <a:pPr marL="0" indent="0" algn="ctr">
              <a:buNone/>
            </a:pPr>
            <a:r>
              <a:rPr lang="en-GB" sz="1100" dirty="0">
                <a:latin typeface="Aptos"/>
                <a:ea typeface="Calibri" panose="020F0502020204030204" pitchFamily="34" charset="0"/>
                <a:cs typeface="Arial"/>
              </a:rPr>
              <a:t>The next Therapy Services Strategy in Action Meeting will take place on Wednesday 6</a:t>
            </a:r>
            <a:r>
              <a:rPr lang="en-GB" sz="1100" baseline="30000" dirty="0">
                <a:latin typeface="Aptos"/>
                <a:ea typeface="Calibri" panose="020F0502020204030204" pitchFamily="34" charset="0"/>
                <a:cs typeface="Arial"/>
              </a:rPr>
              <a:t>th</a:t>
            </a:r>
            <a:r>
              <a:rPr lang="en-GB" sz="1100" dirty="0">
                <a:latin typeface="Aptos"/>
                <a:ea typeface="Calibri" panose="020F0502020204030204" pitchFamily="34" charset="0"/>
                <a:cs typeface="Arial"/>
              </a:rPr>
              <a:t> November 2024.</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0" indent="0" algn="ctr">
              <a:buFont typeface="Arial" panose="020B0604020202020204" pitchFamily="34" charset="0"/>
              <a:buNone/>
            </a:pPr>
            <a:endParaRPr lang="en-GB" sz="1600" dirty="0">
              <a:solidFill>
                <a:srgbClr val="1F4E79"/>
              </a:solidFill>
              <a:latin typeface="Calibri" panose="020F0502020204030204" pitchFamily="34" charset="0"/>
              <a:ea typeface="Calibri" panose="020F0502020204030204" pitchFamily="34" charset="0"/>
            </a:endParaRPr>
          </a:p>
          <a:p>
            <a:pPr marL="0" indent="0" algn="ctr">
              <a:buFont typeface="Arial" panose="020B0604020202020204" pitchFamily="34" charset="0"/>
              <a:buNone/>
            </a:pPr>
            <a:endParaRPr lang="en-GB" sz="1600" dirty="0">
              <a:latin typeface="Calibri" panose="020F0502020204030204" pitchFamily="34" charset="0"/>
              <a:ea typeface="Calibri" panose="020F0502020204030204" pitchFamily="34" charset="0"/>
            </a:endParaRPr>
          </a:p>
          <a:p>
            <a:pPr marL="0" indent="0" algn="ctr">
              <a:buFont typeface="Arial" panose="020B0604020202020204" pitchFamily="34" charset="0"/>
              <a:buNone/>
              <a:tabLst>
                <a:tab pos="457200" algn="l"/>
              </a:tabLst>
            </a:pPr>
            <a:endParaRPr lang="en-GB" sz="1600" dirty="0">
              <a:solidFill>
                <a:srgbClr val="1F3864"/>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233759D2-E437-D02D-CCD1-C4D0C658681E}"/>
              </a:ext>
            </a:extLst>
          </p:cNvPr>
          <p:cNvSpPr txBox="1"/>
          <p:nvPr/>
        </p:nvSpPr>
        <p:spPr>
          <a:xfrm>
            <a:off x="33183" y="431471"/>
            <a:ext cx="6096000" cy="646331"/>
          </a:xfrm>
          <a:prstGeom prst="rect">
            <a:avLst/>
          </a:prstGeom>
          <a:noFill/>
        </p:spPr>
        <p:txBody>
          <a:bodyPr wrap="square" lIns="91440" tIns="45720" rIns="91440" bIns="45720" anchor="t">
            <a:spAutoFit/>
          </a:bodyPr>
          <a:lstStyle/>
          <a:p>
            <a:pPr marL="10795" algn="just">
              <a:tabLst>
                <a:tab pos="281305" algn="l"/>
              </a:tabLst>
            </a:pPr>
            <a:r>
              <a:rPr lang="en-US" sz="1200" dirty="0">
                <a:effectLst/>
                <a:latin typeface="Aptos" panose="020B0004020202020204" pitchFamily="34" charset="0"/>
                <a:ea typeface="Times New Roman" panose="02020603050405020304" pitchFamily="18" charset="0"/>
              </a:rPr>
              <a:t>The profile around GNCH is a significant priority – as a team we are a vital part of the process in terms of services delivered to children and young people. We need to lead developments and strengthen our identity and relationships with GNCH.</a:t>
            </a:r>
            <a:endParaRPr lang="en-US" sz="1200" dirty="0">
              <a:effectLst/>
              <a:latin typeface="Aptos"/>
              <a:ea typeface="Times New Roman" panose="02020603050405020304" pitchFamily="18" charset="0"/>
            </a:endParaRPr>
          </a:p>
        </p:txBody>
      </p:sp>
      <p:sp>
        <p:nvSpPr>
          <p:cNvPr id="3" name="TextBox 2">
            <a:extLst>
              <a:ext uri="{FF2B5EF4-FFF2-40B4-BE49-F238E27FC236}">
                <a16:creationId xmlns:a16="http://schemas.microsoft.com/office/drawing/2014/main" id="{5C9A099A-F099-B2A5-5F87-8A5E3236591C}"/>
              </a:ext>
            </a:extLst>
          </p:cNvPr>
          <p:cNvSpPr txBox="1"/>
          <p:nvPr/>
        </p:nvSpPr>
        <p:spPr>
          <a:xfrm>
            <a:off x="66366" y="1038046"/>
            <a:ext cx="6029634" cy="830997"/>
          </a:xfrm>
          <a:prstGeom prst="rect">
            <a:avLst/>
          </a:prstGeom>
          <a:noFill/>
        </p:spPr>
        <p:txBody>
          <a:bodyPr wrap="square">
            <a:spAutoFit/>
          </a:bodyPr>
          <a:lstStyle/>
          <a:p>
            <a:pPr algn="just"/>
            <a:r>
              <a:rPr lang="en-GB" sz="1200" dirty="0">
                <a:effectLst/>
                <a:latin typeface="Aptos"/>
                <a:ea typeface="Calibri" panose="020F0502020204030204" pitchFamily="34" charset="0"/>
                <a:cs typeface="Arial" panose="020B0604020202020204" pitchFamily="34" charset="0"/>
              </a:rPr>
              <a:t>Development of </a:t>
            </a:r>
            <a:r>
              <a:rPr lang="en-GB" sz="1200" dirty="0">
                <a:latin typeface="Aptos"/>
                <a:ea typeface="Calibri" panose="020F0502020204030204" pitchFamily="34" charset="0"/>
                <a:cs typeface="Arial" panose="020B0604020202020204" pitchFamily="34" charset="0"/>
              </a:rPr>
              <a:t>and supporting our workforce continues to be a high priority so we need refresh this in a way that is meaningful to staff. </a:t>
            </a:r>
            <a:r>
              <a:rPr lang="en-GB" sz="1200" dirty="0">
                <a:solidFill>
                  <a:prstClr val="black"/>
                </a:solidFill>
                <a:latin typeface="Aptos"/>
                <a:ea typeface="Calibri" panose="020F0502020204030204" pitchFamily="34" charset="0"/>
                <a:cs typeface="Arial" panose="020B0604020202020204" pitchFamily="34" charset="0"/>
              </a:rPr>
              <a:t>Developing a culture that is open, transparent, supportive and consistent where all team members feel valued and that they are being listened to.</a:t>
            </a:r>
          </a:p>
        </p:txBody>
      </p:sp>
      <p:sp>
        <p:nvSpPr>
          <p:cNvPr id="9" name="TextBox 8">
            <a:extLst>
              <a:ext uri="{FF2B5EF4-FFF2-40B4-BE49-F238E27FC236}">
                <a16:creationId xmlns:a16="http://schemas.microsoft.com/office/drawing/2014/main" id="{492396BB-84CF-12A2-3434-138AE41E0042}"/>
              </a:ext>
            </a:extLst>
          </p:cNvPr>
          <p:cNvSpPr txBox="1"/>
          <p:nvPr/>
        </p:nvSpPr>
        <p:spPr>
          <a:xfrm>
            <a:off x="66366" y="1895668"/>
            <a:ext cx="6029634" cy="830997"/>
          </a:xfrm>
          <a:prstGeom prst="rect">
            <a:avLst/>
          </a:prstGeom>
          <a:noFill/>
        </p:spPr>
        <p:txBody>
          <a:bodyPr wrap="square">
            <a:spAutoFit/>
          </a:bodyPr>
          <a:lstStyle/>
          <a:p>
            <a:pPr algn="just"/>
            <a:r>
              <a:rPr lang="en-GB" sz="1200" dirty="0">
                <a:effectLst/>
                <a:latin typeface="Aptos"/>
                <a:ea typeface="Calibri" panose="020F0502020204030204" pitchFamily="34" charset="0"/>
                <a:cs typeface="Arial" panose="020B0604020202020204" pitchFamily="34" charset="0"/>
              </a:rPr>
              <a:t>There will be a focus on developing services and partnerships in the community – how to connect outreach and outpatients, pathway of care for patients across boundaries and being part of shaping the community partnership model to support more joined up ways of workin</a:t>
            </a:r>
            <a:r>
              <a:rPr lang="en-GB" sz="1200" dirty="0">
                <a:latin typeface="Aptos"/>
                <a:ea typeface="Calibri" panose="020F0502020204030204" pitchFamily="34" charset="0"/>
                <a:cs typeface="Arial" panose="020B0604020202020204" pitchFamily="34" charset="0"/>
              </a:rPr>
              <a:t>g.</a:t>
            </a:r>
            <a:endParaRPr lang="en-GB" sz="1200" dirty="0">
              <a:solidFill>
                <a:prstClr val="black"/>
              </a:solidFill>
              <a:latin typeface="Aptos"/>
              <a:ea typeface="Calibri" panose="020F0502020204030204" pitchFamily="34" charset="0"/>
              <a:cs typeface="Arial" panose="020B0604020202020204" pitchFamily="34" charset="0"/>
            </a:endParaRPr>
          </a:p>
        </p:txBody>
      </p:sp>
      <p:sp>
        <p:nvSpPr>
          <p:cNvPr id="10" name="TextBox 9">
            <a:extLst>
              <a:ext uri="{FF2B5EF4-FFF2-40B4-BE49-F238E27FC236}">
                <a16:creationId xmlns:a16="http://schemas.microsoft.com/office/drawing/2014/main" id="{254EDE8A-B1C4-62E2-B478-3F23CC496513}"/>
              </a:ext>
            </a:extLst>
          </p:cNvPr>
          <p:cNvSpPr txBox="1"/>
          <p:nvPr/>
        </p:nvSpPr>
        <p:spPr>
          <a:xfrm>
            <a:off x="66366" y="2865420"/>
            <a:ext cx="6029634" cy="2677656"/>
          </a:xfrm>
          <a:prstGeom prst="rect">
            <a:avLst/>
          </a:prstGeom>
          <a:noFill/>
        </p:spPr>
        <p:txBody>
          <a:bodyPr wrap="square">
            <a:spAutoFit/>
          </a:bodyPr>
          <a:lstStyle/>
          <a:p>
            <a:pPr algn="just"/>
            <a:r>
              <a:rPr lang="en-GB" sz="1200" dirty="0">
                <a:latin typeface="Aptos"/>
                <a:ea typeface="Calibri" panose="020F0502020204030204" pitchFamily="34" charset="0"/>
                <a:cs typeface="Arial" panose="020B0604020202020204" pitchFamily="34" charset="0"/>
              </a:rPr>
              <a:t>The Trust are developing exciting new plans for a “Big Build” which will hopefully lead to development and investment</a:t>
            </a:r>
            <a:r>
              <a:rPr lang="en-GB" sz="1200" dirty="0">
                <a:effectLst/>
                <a:latin typeface="Aptos"/>
                <a:ea typeface="Calibri" panose="020F0502020204030204" pitchFamily="34" charset="0"/>
                <a:cs typeface="Arial" panose="020B0604020202020204" pitchFamily="34" charset="0"/>
              </a:rPr>
              <a:t> in physical capacity across the Trust that could include Cardiothoracic services, critical care, maternity, labs and others. We need to consider how we can develop our services to support the long term deliver of services in a range of specialist settings.</a:t>
            </a: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r>
              <a:rPr lang="en-GB" sz="1200" dirty="0">
                <a:solidFill>
                  <a:prstClr val="black"/>
                </a:solidFill>
                <a:latin typeface="Aptos"/>
                <a:ea typeface="Calibri" panose="020F0502020204030204" pitchFamily="34" charset="0"/>
                <a:cs typeface="Arial" panose="020B0604020202020204" pitchFamily="34" charset="0"/>
              </a:rPr>
              <a:t>We also need to consider the developing Great North Care and Health Alliance (Newcastle, Northumbria, Gateshead &amp; North Cumbria) and how our trusts collaborate, share and learn to strengthen pathways and services to better meet the needs of the region in a joined up, co-ordinated way.</a:t>
            </a: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l" fontAlgn="base"/>
            <a:r>
              <a:rPr lang="en-GB" sz="1200" dirty="0">
                <a:solidFill>
                  <a:prstClr val="black"/>
                </a:solidFill>
                <a:latin typeface="Aptos"/>
                <a:ea typeface="Calibri" panose="020F0502020204030204" pitchFamily="34" charset="0"/>
                <a:cs typeface="Arial" panose="020B0604020202020204" pitchFamily="34" charset="0"/>
              </a:rPr>
              <a:t>Our next Strategy in Action meeting will start to revise our strategy using a number of broad statements of intent and developing themes:</a:t>
            </a:r>
            <a:br>
              <a:rPr lang="en-GB" sz="1800" b="0" i="0" dirty="0">
                <a:solidFill>
                  <a:srgbClr val="000000"/>
                </a:solidFill>
                <a:effectLst/>
                <a:latin typeface="Aptos" panose="020B0004020202020204" pitchFamily="34" charset="0"/>
              </a:rPr>
            </a:br>
            <a:endParaRPr lang="en-GB" sz="1200" dirty="0">
              <a:solidFill>
                <a:prstClr val="black"/>
              </a:solidFill>
              <a:latin typeface="Aptos"/>
              <a:ea typeface="Calibri" panose="020F0502020204030204" pitchFamily="34" charset="0"/>
              <a:cs typeface="Arial" panose="020B0604020202020204" pitchFamily="34" charset="0"/>
            </a:endParaRPr>
          </a:p>
        </p:txBody>
      </p:sp>
      <p:graphicFrame>
        <p:nvGraphicFramePr>
          <p:cNvPr id="11" name="Diagram 10">
            <a:extLst>
              <a:ext uri="{FF2B5EF4-FFF2-40B4-BE49-F238E27FC236}">
                <a16:creationId xmlns:a16="http://schemas.microsoft.com/office/drawing/2014/main" id="{E69B7D45-95CC-509B-244E-322A51D10638}"/>
              </a:ext>
            </a:extLst>
          </p:cNvPr>
          <p:cNvGraphicFramePr/>
          <p:nvPr>
            <p:extLst>
              <p:ext uri="{D42A27DB-BD31-4B8C-83A1-F6EECF244321}">
                <p14:modId xmlns:p14="http://schemas.microsoft.com/office/powerpoint/2010/main" val="398995506"/>
              </p:ext>
            </p:extLst>
          </p:nvPr>
        </p:nvGraphicFramePr>
        <p:xfrm>
          <a:off x="6608206" y="922729"/>
          <a:ext cx="5335752" cy="3527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6550612"/>
      </p:ext>
    </p:extLst>
  </p:cSld>
  <p:clrMapOvr>
    <a:masterClrMapping/>
  </p:clrMapOvr>
</p:sld>
</file>

<file path=ppt/theme/theme1.xml><?xml version="1.0" encoding="utf-8"?>
<a:theme xmlns:a="http://schemas.openxmlformats.org/drawingml/2006/main" name="20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4BC6D88D8B20548895D77C5995F58C8" ma:contentTypeVersion="6" ma:contentTypeDescription="Create a new document." ma:contentTypeScope="" ma:versionID="ca3676ec17ae2e853fd8a52e52a2b839">
  <xsd:schema xmlns:xsd="http://www.w3.org/2001/XMLSchema" xmlns:xs="http://www.w3.org/2001/XMLSchema" xmlns:p="http://schemas.microsoft.com/office/2006/metadata/properties" xmlns:ns2="d7765ca8-d608-4dea-b569-a7dbb9771981" xmlns:ns3="cbaf8621-f61a-419a-91cb-a2561c8cefcd" targetNamespace="http://schemas.microsoft.com/office/2006/metadata/properties" ma:root="true" ma:fieldsID="0dded28645b7e6fd6be0099d8b41dde9" ns2:_="" ns3:_="">
    <xsd:import namespace="d7765ca8-d608-4dea-b569-a7dbb9771981"/>
    <xsd:import namespace="cbaf8621-f61a-419a-91cb-a2561c8cefc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765ca8-d608-4dea-b569-a7dbb97719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baf8621-f61a-419a-91cb-a2561c8cefc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80A79BA-FC18-4B76-95AF-689128E2714A}">
  <ds:schemaRefs>
    <ds:schemaRef ds:uri="http://schemas.microsoft.com/sharepoint/v3/contenttype/forms"/>
  </ds:schemaRefs>
</ds:datastoreItem>
</file>

<file path=customXml/itemProps2.xml><?xml version="1.0" encoding="utf-8"?>
<ds:datastoreItem xmlns:ds="http://schemas.openxmlformats.org/officeDocument/2006/customXml" ds:itemID="{6DC70C29-C00C-40E2-821C-A481879223CA}">
  <ds:schemaRefs>
    <ds:schemaRef ds:uri="http://schemas.openxmlformats.org/package/2006/metadata/core-properties"/>
    <ds:schemaRef ds:uri="cc84b63c-8f74-499f-aa75-004620528704"/>
    <ds:schemaRef ds:uri="http://schemas.microsoft.com/sharepoint/v3"/>
    <ds:schemaRef ds:uri="http://schemas.microsoft.com/office/2006/documentManagement/types"/>
    <ds:schemaRef ds:uri="http://purl.org/dc/terms/"/>
    <ds:schemaRef ds:uri="http://schemas.microsoft.com/office/2006/metadata/properties"/>
    <ds:schemaRef ds:uri="http://www.w3.org/XML/1998/namespace"/>
    <ds:schemaRef ds:uri="a661383d-1bb0-460e-9241-d4e4b3e01ded"/>
    <ds:schemaRef ds:uri="http://purl.org/dc/elements/1.1/"/>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14740632-0BBD-4746-B73E-6287C8319F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765ca8-d608-4dea-b569-a7dbb9771981"/>
    <ds:schemaRef ds:uri="cbaf8621-f61a-419a-91cb-a2561c8cef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12002</TotalTime>
  <Words>760</Words>
  <Application>Microsoft Office PowerPoint</Application>
  <PresentationFormat>Widescreen</PresentationFormat>
  <Paragraphs>30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Aptos</vt:lpstr>
      <vt:lpstr>Arial</vt:lpstr>
      <vt:lpstr>Calibri</vt:lpstr>
      <vt:lpstr>20_Office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DICK, Ewan (THE NEWCASTLE UPON TYNE HOSPITALS NHS FOUNDATION TRUST)</dc:creator>
  <cp:lastModifiedBy>HODGSON, Laura (THE NEWCASTLE UPON TYNE HOSPITALS NHS FOUNDATION TRUST)</cp:lastModifiedBy>
  <cp:revision>127</cp:revision>
  <dcterms:created xsi:type="dcterms:W3CDTF">2023-03-23T16:27:05Z</dcterms:created>
  <dcterms:modified xsi:type="dcterms:W3CDTF">2024-10-21T14:06:56Z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0x01010004BC6D88D8B20548895D77C5995F58C8</vt:lpwstr>
  </property>
</Properties>
</file>