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145708096" r:id="rId5"/>
    <p:sldId id="214570810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6181E6-BBC6-CA46-A6AA-E2697C494EB3}" name="Dick, Ewan" initials="DE" userId="S-1-5-21-2052111302-1637723038-682003330-6705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60472675-8ACD-9041-9970-1D1B543D7A70}"/>
              </a:ext>
            </a:extLst>
          </p:cNvPr>
          <p:cNvSpPr>
            <a:spLocks noGrp="1"/>
          </p:cNvSpPr>
          <p:nvPr>
            <p:ph type="body" sz="quarter" idx="11" hasCustomPrompt="1"/>
          </p:nvPr>
        </p:nvSpPr>
        <p:spPr>
          <a:xfrm>
            <a:off x="658814" y="1909786"/>
            <a:ext cx="4925972" cy="3188309"/>
          </a:xfrm>
          <a:prstGeom prst="rect">
            <a:avLst/>
          </a:prstGeom>
        </p:spPr>
        <p:txBody>
          <a:bodyPr/>
          <a:lstStyle>
            <a:lvl1pPr marL="214313" indent="-214313">
              <a:buClr>
                <a:srgbClr val="1E57A4"/>
              </a:buClr>
              <a:buFont typeface="Arial" panose="020B0604020202020204" pitchFamily="34" charset="0"/>
              <a:buChar char="•"/>
              <a:defRPr sz="1050" b="0" i="0">
                <a:solidFill>
                  <a:schemeClr val="tx1"/>
                </a:solidFill>
                <a:latin typeface="Arial" panose="020B0604020202020204" pitchFamily="34" charset="0"/>
                <a:cs typeface="Arial" panose="020B0604020202020204" pitchFamily="34" charset="0"/>
              </a:defRPr>
            </a:lvl1pPr>
          </a:lstStyle>
          <a:p>
            <a:pPr lvl="0"/>
            <a:r>
              <a:rPr lang="en-GB" dirty="0"/>
              <a:t>Copy to go here</a:t>
            </a:r>
            <a:endParaRPr lang="en-US" dirty="0"/>
          </a:p>
        </p:txBody>
      </p:sp>
      <p:sp>
        <p:nvSpPr>
          <p:cNvPr id="3" name="Picture Placeholder 2">
            <a:extLst>
              <a:ext uri="{FF2B5EF4-FFF2-40B4-BE49-F238E27FC236}">
                <a16:creationId xmlns:a16="http://schemas.microsoft.com/office/drawing/2014/main" id="{AB1B20F3-536F-5B46-B390-7F9752DFB3E2}"/>
              </a:ext>
            </a:extLst>
          </p:cNvPr>
          <p:cNvSpPr>
            <a:spLocks noGrp="1"/>
          </p:cNvSpPr>
          <p:nvPr>
            <p:ph type="pic" sz="quarter" idx="12" hasCustomPrompt="1"/>
          </p:nvPr>
        </p:nvSpPr>
        <p:spPr>
          <a:xfrm>
            <a:off x="5932489" y="1304925"/>
            <a:ext cx="5600700" cy="3811588"/>
          </a:xfrm>
          <a:prstGeom prst="rect">
            <a:avLst/>
          </a:prstGeom>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350" b="0" i="0">
                <a:latin typeface="Arial" panose="020B0604020202020204" pitchFamily="34" charset="0"/>
                <a:cs typeface="Arial" panose="020B0604020202020204" pitchFamily="34" charset="0"/>
              </a:defRPr>
            </a:lvl1pPr>
          </a:lstStyle>
          <a:p>
            <a:r>
              <a:rPr lang="en-US" dirty="0"/>
              <a:t>Insert image here</a:t>
            </a:r>
          </a:p>
        </p:txBody>
      </p:sp>
      <p:sp>
        <p:nvSpPr>
          <p:cNvPr id="5" name="Text Placeholder 3">
            <a:extLst>
              <a:ext uri="{FF2B5EF4-FFF2-40B4-BE49-F238E27FC236}">
                <a16:creationId xmlns:a16="http://schemas.microsoft.com/office/drawing/2014/main" id="{BDB89762-1416-CD44-BD89-95CA8FCCF1F5}"/>
              </a:ext>
            </a:extLst>
          </p:cNvPr>
          <p:cNvSpPr>
            <a:spLocks noGrp="1"/>
          </p:cNvSpPr>
          <p:nvPr>
            <p:ph type="body" sz="quarter" idx="13" hasCustomPrompt="1"/>
          </p:nvPr>
        </p:nvSpPr>
        <p:spPr>
          <a:xfrm>
            <a:off x="658284" y="1304925"/>
            <a:ext cx="4925483" cy="477838"/>
          </a:xfrm>
          <a:prstGeom prst="rect">
            <a:avLst/>
          </a:prstGeom>
        </p:spPr>
        <p:txBody>
          <a:bodyPr/>
          <a:lstStyle>
            <a:lvl1pPr marL="0" indent="0">
              <a:buNone/>
              <a:defRPr b="1" i="0">
                <a:latin typeface="Arial" panose="020B0604020202020204" pitchFamily="34" charset="0"/>
                <a:cs typeface="Arial" panose="020B0604020202020204" pitchFamily="34" charset="0"/>
              </a:defRPr>
            </a:lvl1pPr>
          </a:lstStyle>
          <a:p>
            <a:pPr lvl="0"/>
            <a:r>
              <a:rPr lang="en-GB" dirty="0"/>
              <a:t>Page title</a:t>
            </a:r>
            <a:endParaRPr lang="en-US" dirty="0"/>
          </a:p>
        </p:txBody>
      </p:sp>
    </p:spTree>
    <p:extLst>
      <p:ext uri="{BB962C8B-B14F-4D97-AF65-F5344CB8AC3E}">
        <p14:creationId xmlns:p14="http://schemas.microsoft.com/office/powerpoint/2010/main" val="943915483"/>
      </p:ext>
    </p:extLst>
  </p:cSld>
  <p:clrMapOvr>
    <a:masterClrMapping/>
  </p:clrMapOvr>
  <p:extLst>
    <p:ext uri="{DCECCB84-F9BA-43D5-87BE-67443E8EF086}">
      <p15:sldGuideLst xmlns:p15="http://schemas.microsoft.com/office/powerpoint/2012/main">
        <p15:guide id="1" orient="horz" pos="822">
          <p15:clr>
            <a:srgbClr val="FBAE40"/>
          </p15:clr>
        </p15:guide>
        <p15:guide id="2" pos="311">
          <p15:clr>
            <a:srgbClr val="FBAE40"/>
          </p15:clr>
        </p15:guide>
        <p15:guide id="3" pos="544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60472675-8ACD-9041-9970-1D1B543D7A70}"/>
              </a:ext>
            </a:extLst>
          </p:cNvPr>
          <p:cNvSpPr>
            <a:spLocks noGrp="1"/>
          </p:cNvSpPr>
          <p:nvPr>
            <p:ph type="body" sz="quarter" idx="11" hasCustomPrompt="1"/>
          </p:nvPr>
        </p:nvSpPr>
        <p:spPr>
          <a:xfrm>
            <a:off x="658814" y="1909786"/>
            <a:ext cx="10874375" cy="3188309"/>
          </a:xfrm>
          <a:prstGeom prst="rect">
            <a:avLst/>
          </a:prstGeom>
        </p:spPr>
        <p:txBody>
          <a:bodyPr/>
          <a:lstStyle>
            <a:lvl1pPr marL="214313" indent="-214313">
              <a:buClr>
                <a:srgbClr val="1E57A4"/>
              </a:buClr>
              <a:buFont typeface="Arial" panose="020B0604020202020204" pitchFamily="34" charset="0"/>
              <a:buChar char="•"/>
              <a:defRPr sz="1050" b="0" i="0">
                <a:solidFill>
                  <a:schemeClr val="tx1"/>
                </a:solidFill>
                <a:latin typeface="Arial" panose="020B0604020202020204" pitchFamily="34" charset="0"/>
                <a:cs typeface="Arial" panose="020B0604020202020204" pitchFamily="34" charset="0"/>
              </a:defRPr>
            </a:lvl1pPr>
          </a:lstStyle>
          <a:p>
            <a:pPr lvl="0"/>
            <a:r>
              <a:rPr lang="en-GB" dirty="0"/>
              <a:t>Copy to go here</a:t>
            </a:r>
            <a:endParaRPr lang="en-US" dirty="0"/>
          </a:p>
        </p:txBody>
      </p:sp>
      <p:sp>
        <p:nvSpPr>
          <p:cNvPr id="4" name="Text Placeholder 7">
            <a:extLst>
              <a:ext uri="{FF2B5EF4-FFF2-40B4-BE49-F238E27FC236}">
                <a16:creationId xmlns:a16="http://schemas.microsoft.com/office/drawing/2014/main" id="{C7564E7C-B3FE-B24D-897F-FBD38644AA86}"/>
              </a:ext>
            </a:extLst>
          </p:cNvPr>
          <p:cNvSpPr>
            <a:spLocks noGrp="1"/>
          </p:cNvSpPr>
          <p:nvPr>
            <p:ph type="body" sz="quarter" idx="10" hasCustomPrompt="1"/>
          </p:nvPr>
        </p:nvSpPr>
        <p:spPr>
          <a:xfrm>
            <a:off x="658285" y="1304925"/>
            <a:ext cx="10874375" cy="454982"/>
          </a:xfrm>
          <a:prstGeom prst="rect">
            <a:avLst/>
          </a:prstGeom>
        </p:spPr>
        <p:txBody>
          <a:bodyPr/>
          <a:lstStyle>
            <a:lvl1pPr marL="0" indent="0">
              <a:buNone/>
              <a:defRPr sz="2100" b="1" i="0">
                <a:solidFill>
                  <a:schemeClr val="tx1"/>
                </a:solidFill>
                <a:latin typeface="Arial" panose="020B0604020202020204" pitchFamily="34" charset="0"/>
                <a:cs typeface="Arial" panose="020B0604020202020204" pitchFamily="34" charset="0"/>
              </a:defRPr>
            </a:lvl1pPr>
          </a:lstStyle>
          <a:p>
            <a:pPr lvl="0"/>
            <a:r>
              <a:rPr lang="en-US" dirty="0"/>
              <a:t>Page title</a:t>
            </a:r>
          </a:p>
        </p:txBody>
      </p:sp>
    </p:spTree>
    <p:extLst>
      <p:ext uri="{BB962C8B-B14F-4D97-AF65-F5344CB8AC3E}">
        <p14:creationId xmlns:p14="http://schemas.microsoft.com/office/powerpoint/2010/main" val="1700366946"/>
      </p:ext>
    </p:extLst>
  </p:cSld>
  <p:clrMapOvr>
    <a:masterClrMapping/>
  </p:clrMapOvr>
  <p:extLst>
    <p:ext uri="{DCECCB84-F9BA-43D5-87BE-67443E8EF086}">
      <p15:sldGuideLst xmlns:p15="http://schemas.microsoft.com/office/powerpoint/2012/main">
        <p15:guide id="1" orient="horz" pos="822">
          <p15:clr>
            <a:srgbClr val="FBAE40"/>
          </p15:clr>
        </p15:guide>
        <p15:guide id="2" pos="311">
          <p15:clr>
            <a:srgbClr val="FBAE40"/>
          </p15:clr>
        </p15:guide>
        <p15:guide id="3" pos="544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6839C2-E989-C141-BF83-3FD9722BBD7B}"/>
              </a:ext>
            </a:extLst>
          </p:cNvPr>
          <p:cNvSpPr/>
          <p:nvPr userDrawn="1"/>
        </p:nvSpPr>
        <p:spPr>
          <a:xfrm>
            <a:off x="0" y="5542767"/>
            <a:ext cx="12192000" cy="136153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6" name="Picture 5">
            <a:extLst>
              <a:ext uri="{FF2B5EF4-FFF2-40B4-BE49-F238E27FC236}">
                <a16:creationId xmlns:a16="http://schemas.microsoft.com/office/drawing/2014/main" id="{8A7A9B7A-8C77-3540-8EA7-3DDEC4B0AD5D}"/>
              </a:ext>
            </a:extLst>
          </p:cNvPr>
          <p:cNvPicPr>
            <a:picLocks noChangeAspect="1"/>
          </p:cNvPicPr>
          <p:nvPr userDrawn="1"/>
        </p:nvPicPr>
        <p:blipFill>
          <a:blip r:embed="rId4"/>
          <a:srcRect/>
          <a:stretch/>
        </p:blipFill>
        <p:spPr>
          <a:xfrm>
            <a:off x="8990058" y="369583"/>
            <a:ext cx="2754493" cy="461690"/>
          </a:xfrm>
          <a:prstGeom prst="rect">
            <a:avLst/>
          </a:prstGeom>
        </p:spPr>
      </p:pic>
      <p:pic>
        <p:nvPicPr>
          <p:cNvPr id="9" name="Picture 8">
            <a:extLst>
              <a:ext uri="{FF2B5EF4-FFF2-40B4-BE49-F238E27FC236}">
                <a16:creationId xmlns:a16="http://schemas.microsoft.com/office/drawing/2014/main" id="{9980B5BC-6068-B649-8963-A5C9EC612ABE}"/>
              </a:ext>
            </a:extLst>
          </p:cNvPr>
          <p:cNvPicPr>
            <a:picLocks noChangeAspect="1"/>
          </p:cNvPicPr>
          <p:nvPr userDrawn="1"/>
        </p:nvPicPr>
        <p:blipFill rotWithShape="1">
          <a:blip r:embed="rId5"/>
          <a:srcRect l="3330" r="43584"/>
          <a:stretch/>
        </p:blipFill>
        <p:spPr>
          <a:xfrm>
            <a:off x="-1" y="5656014"/>
            <a:ext cx="12191999" cy="1135038"/>
          </a:xfrm>
          <a:prstGeom prst="rect">
            <a:avLst/>
          </a:prstGeom>
        </p:spPr>
      </p:pic>
    </p:spTree>
    <p:extLst>
      <p:ext uri="{BB962C8B-B14F-4D97-AF65-F5344CB8AC3E}">
        <p14:creationId xmlns:p14="http://schemas.microsoft.com/office/powerpoint/2010/main" val="419543869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ewcastle-hospitals.nhs.uk/wp-content/uploads/2023/04/Presentation-for-Strategy-Meeting.pptx" TargetMode="External"/><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341153-C4DE-3A77-FFCB-A88BAD8480DB}"/>
              </a:ext>
            </a:extLst>
          </p:cNvPr>
          <p:cNvSpPr txBox="1"/>
          <p:nvPr/>
        </p:nvSpPr>
        <p:spPr>
          <a:xfrm>
            <a:off x="66365" y="747451"/>
            <a:ext cx="5864172" cy="6186309"/>
          </a:xfrm>
          <a:prstGeom prst="rect">
            <a:avLst/>
          </a:prstGeom>
          <a:noFill/>
        </p:spPr>
        <p:txBody>
          <a:bodyPr wrap="square">
            <a:spAutoFit/>
          </a:bodyPr>
          <a:lstStyle/>
          <a:p>
            <a:pPr algn="just"/>
            <a:r>
              <a:rPr lang="en-GB" sz="1200" dirty="0">
                <a:effectLst/>
                <a:latin typeface="Aptos"/>
                <a:ea typeface="Calibri" panose="020F0502020204030204" pitchFamily="34" charset="0"/>
                <a:cs typeface="Arial" panose="020B0604020202020204" pitchFamily="34" charset="0"/>
              </a:rPr>
              <a:t>Ewan Dick welcomed </a:t>
            </a:r>
            <a:r>
              <a:rPr lang="en-GB" sz="1200" dirty="0">
                <a:latin typeface="Aptos"/>
                <a:ea typeface="Calibri" panose="020F0502020204030204" pitchFamily="34" charset="0"/>
                <a:cs typeface="Arial" panose="020B0604020202020204" pitchFamily="34" charset="0"/>
              </a:rPr>
              <a:t>everyone </a:t>
            </a:r>
            <a:r>
              <a:rPr lang="en-GB" sz="1200" dirty="0">
                <a:effectLst/>
                <a:latin typeface="Aptos"/>
                <a:ea typeface="Calibri" panose="020F0502020204030204" pitchFamily="34" charset="0"/>
                <a:cs typeface="Arial" panose="020B0604020202020204" pitchFamily="34" charset="0"/>
              </a:rPr>
              <a:t>to the June “Strategy in Action” meeting and opened by </a:t>
            </a:r>
            <a:r>
              <a:rPr lang="en-GB" sz="1200" dirty="0">
                <a:solidFill>
                  <a:prstClr val="black"/>
                </a:solidFill>
                <a:latin typeface="Aptos"/>
                <a:ea typeface="Calibri" panose="020F0502020204030204" pitchFamily="34" charset="0"/>
                <a:cs typeface="Arial" panose="020B0604020202020204" pitchFamily="34" charset="0"/>
              </a:rPr>
              <a:t>reflecting on the previous meeting where we discussed how Therapy Services, as a standalone Directorate, have services which align to and influence patient care across all aspects of the new clinical board structure. The slide deck developed for Therapy Services staff will continue to evolve but illustrates the management structure of all of the Clinical Boards and the work we are doing through the Therapy Services development groups to build strong links and working relationships.</a:t>
            </a: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endParaRPr>
          </a:p>
          <a:p>
            <a:pPr algn="just"/>
            <a:endPar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endParaRPr>
          </a:p>
          <a:p>
            <a:pPr algn="just"/>
            <a:r>
              <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rPr>
              <a:t>We have also included a Newcastle Hospitals Trust Organisational structure, how governance, assurance and accountability is provided, </a:t>
            </a:r>
            <a:r>
              <a:rPr lang="en-GB" sz="1200" dirty="0">
                <a:solidFill>
                  <a:prstClr val="black"/>
                </a:solidFill>
                <a:latin typeface="Aptos"/>
                <a:ea typeface="Calibri" panose="020F0502020204030204" pitchFamily="34" charset="0"/>
                <a:cs typeface="Arial" panose="020B0604020202020204" pitchFamily="34" charset="0"/>
              </a:rPr>
              <a:t>s</a:t>
            </a:r>
            <a:r>
              <a:rPr kumimoji="0" lang="en-GB" sz="1200" b="0" i="0" u="none" strike="noStrike" kern="1200" cap="none" spc="0" normalizeH="0" baseline="0" noProof="0" dirty="0" err="1">
                <a:ln>
                  <a:noFill/>
                </a:ln>
                <a:solidFill>
                  <a:prstClr val="black"/>
                </a:solidFill>
                <a:effectLst/>
                <a:uLnTx/>
                <a:uFillTx/>
                <a:latin typeface="Aptos"/>
                <a:ea typeface="Calibri" panose="020F0502020204030204" pitchFamily="34" charset="0"/>
                <a:cs typeface="Arial" panose="020B0604020202020204" pitchFamily="34" charset="0"/>
              </a:rPr>
              <a:t>howing</a:t>
            </a:r>
            <a:r>
              <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rPr>
              <a:t> the connection between the Trust executive, through </a:t>
            </a:r>
            <a:r>
              <a:rPr lang="en-GB" sz="1200" dirty="0">
                <a:solidFill>
                  <a:prstClr val="black"/>
                </a:solidFill>
                <a:latin typeface="Aptos"/>
                <a:ea typeface="Calibri" panose="020F0502020204030204" pitchFamily="34" charset="0"/>
                <a:cs typeface="Arial" panose="020B0604020202020204" pitchFamily="34" charset="0"/>
              </a:rPr>
              <a:t>Clinical Boards and to Directorate clinical and operational teams</a:t>
            </a:r>
            <a:r>
              <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rPr>
              <a:t>. </a:t>
            </a:r>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latin typeface="Aptos"/>
              <a:ea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E9878AD3-EE0B-7B40-33D0-824A414AF86A}"/>
              </a:ext>
            </a:extLst>
          </p:cNvPr>
          <p:cNvSpPr txBox="1"/>
          <p:nvPr/>
        </p:nvSpPr>
        <p:spPr>
          <a:xfrm>
            <a:off x="66366" y="297026"/>
            <a:ext cx="6096000" cy="338554"/>
          </a:xfrm>
          <a:prstGeom prst="rect">
            <a:avLst/>
          </a:prstGeom>
          <a:noFill/>
        </p:spPr>
        <p:txBody>
          <a:bodyPr wrap="square">
            <a:spAutoFit/>
          </a:bodyPr>
          <a:lstStyle/>
          <a:p>
            <a:pPr marL="0" indent="0">
              <a:buNone/>
            </a:pPr>
            <a:r>
              <a:rPr lang="en-GB" sz="1600" b="1" dirty="0">
                <a:solidFill>
                  <a:srgbClr val="1F3864"/>
                </a:solidFill>
                <a:effectLst/>
                <a:latin typeface="Arial" panose="020B0604020202020204" pitchFamily="34" charset="0"/>
                <a:ea typeface="Calibri" panose="020F0502020204030204" pitchFamily="34" charset="0"/>
                <a:cs typeface="Arial" panose="020B0604020202020204" pitchFamily="34" charset="0"/>
              </a:rPr>
              <a:t>Strategy in Action </a:t>
            </a:r>
            <a:r>
              <a:rPr lang="en-GB" sz="1600" b="1" dirty="0">
                <a:solidFill>
                  <a:srgbClr val="1F3864"/>
                </a:solidFill>
                <a:latin typeface="Arial" panose="020B0604020202020204" pitchFamily="34" charset="0"/>
                <a:ea typeface="Calibri" panose="020F0502020204030204" pitchFamily="34" charset="0"/>
                <a:cs typeface="Arial" panose="020B0604020202020204" pitchFamily="34" charset="0"/>
              </a:rPr>
              <a:t>Meeting Highlights (12.06.24)</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2" name="TextBox 1">
            <a:extLst>
              <a:ext uri="{FF2B5EF4-FFF2-40B4-BE49-F238E27FC236}">
                <a16:creationId xmlns:a16="http://schemas.microsoft.com/office/drawing/2014/main" id="{DEFCCB51-C879-58CE-5CA4-E7C86A23E606}"/>
              </a:ext>
            </a:extLst>
          </p:cNvPr>
          <p:cNvSpPr txBox="1"/>
          <p:nvPr/>
        </p:nvSpPr>
        <p:spPr>
          <a:xfrm>
            <a:off x="6162366" y="3753514"/>
            <a:ext cx="5948355" cy="2123658"/>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Aptos"/>
                <a:ea typeface="Calibri" panose="020F0502020204030204" pitchFamily="34" charset="0"/>
                <a:cs typeface="Arial" panose="020B0604020202020204" pitchFamily="34" charset="0"/>
              </a:rPr>
              <a:t>The ask from Ewan is for Heads of Services and Operational/Team Leads colleagues to discuss  these slides at team meetings, to give the opportunity for staff to ask questions and share their thoughts and feedback. Any ideas on how we can improve these slides or ways in which we can help communicate with all of our staff would be very welcome – please send through to Laura Hodgson – laura.hodgson12@nhs.net.</a:t>
            </a:r>
            <a:endPar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Aptos"/>
              <a:ea typeface="Calibri" panose="020F0502020204030204" pitchFamily="34" charset="0"/>
              <a:cs typeface="Arial" panose="020B0604020202020204" pitchFamily="34" charset="0"/>
            </a:endParaRPr>
          </a:p>
          <a:p>
            <a:pPr algn="just"/>
            <a:r>
              <a:rPr lang="en-GB" sz="1200" dirty="0">
                <a:solidFill>
                  <a:prstClr val="black"/>
                </a:solidFill>
                <a:latin typeface="Aptos"/>
                <a:ea typeface="Calibri" panose="020F0502020204030204" pitchFamily="34" charset="0"/>
                <a:cs typeface="Arial" panose="020B0604020202020204" pitchFamily="34" charset="0"/>
              </a:rPr>
              <a:t>In the next part of the meeting, Sam Browne, A</a:t>
            </a:r>
            <a:r>
              <a:rPr lang="en-GB" sz="1200" b="0" i="0" dirty="0">
                <a:solidFill>
                  <a:srgbClr val="000000"/>
                </a:solidFill>
                <a:effectLst/>
                <a:latin typeface="Calibri" panose="020F0502020204030204" pitchFamily="34" charset="0"/>
              </a:rPr>
              <a:t>dvanced Practice Physiotherapist with TIMS </a:t>
            </a:r>
            <a:r>
              <a:rPr lang="en-GB" sz="1200" dirty="0">
                <a:solidFill>
                  <a:prstClr val="black"/>
                </a:solidFill>
                <a:latin typeface="Aptos"/>
                <a:ea typeface="Calibri" panose="020F0502020204030204" pitchFamily="34" charset="0"/>
                <a:cs typeface="Arial" panose="020B0604020202020204" pitchFamily="34" charset="0"/>
              </a:rPr>
              <a:t> joined to share the background work to his project </a:t>
            </a:r>
            <a:r>
              <a:rPr lang="en-US" sz="1200" dirty="0"/>
              <a:t>on persistent pain and intersecting health inequalities and his research on Pain Science Education (PSE)PSE via an interpreter.</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Aptos"/>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Aptos"/>
              <a:ea typeface="Calibri" panose="020F050202020403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D72E2254-953F-DD10-F550-CC8DAB52D825}"/>
              </a:ext>
            </a:extLst>
          </p:cNvPr>
          <p:cNvPicPr>
            <a:picLocks noChangeAspect="1"/>
          </p:cNvPicPr>
          <p:nvPr/>
        </p:nvPicPr>
        <p:blipFill>
          <a:blip r:embed="rId2"/>
          <a:stretch>
            <a:fillRect/>
          </a:stretch>
        </p:blipFill>
        <p:spPr>
          <a:xfrm>
            <a:off x="6225618" y="871685"/>
            <a:ext cx="4987560" cy="2810709"/>
          </a:xfrm>
          <a:prstGeom prst="rect">
            <a:avLst/>
          </a:prstGeom>
        </p:spPr>
      </p:pic>
      <p:pic>
        <p:nvPicPr>
          <p:cNvPr id="11" name="Picture 10">
            <a:extLst>
              <a:ext uri="{FF2B5EF4-FFF2-40B4-BE49-F238E27FC236}">
                <a16:creationId xmlns:a16="http://schemas.microsoft.com/office/drawing/2014/main" id="{201095A8-D64D-6A3D-BF9D-F654A903DDAA}"/>
              </a:ext>
            </a:extLst>
          </p:cNvPr>
          <p:cNvPicPr>
            <a:picLocks noChangeAspect="1"/>
          </p:cNvPicPr>
          <p:nvPr/>
        </p:nvPicPr>
        <p:blipFill>
          <a:blip r:embed="rId3"/>
          <a:stretch>
            <a:fillRect/>
          </a:stretch>
        </p:blipFill>
        <p:spPr>
          <a:xfrm>
            <a:off x="429941" y="2129979"/>
            <a:ext cx="5137019" cy="2347405"/>
          </a:xfrm>
          <a:prstGeom prst="rect">
            <a:avLst/>
          </a:prstGeom>
        </p:spPr>
      </p:pic>
    </p:spTree>
    <p:extLst>
      <p:ext uri="{BB962C8B-B14F-4D97-AF65-F5344CB8AC3E}">
        <p14:creationId xmlns:p14="http://schemas.microsoft.com/office/powerpoint/2010/main" val="67770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341153-C4DE-3A77-FFCB-A88BAD8480DB}"/>
              </a:ext>
            </a:extLst>
          </p:cNvPr>
          <p:cNvSpPr txBox="1"/>
          <p:nvPr/>
        </p:nvSpPr>
        <p:spPr>
          <a:xfrm>
            <a:off x="6141066" y="911790"/>
            <a:ext cx="5864172" cy="5374164"/>
          </a:xfrm>
          <a:prstGeom prst="rect">
            <a:avLst/>
          </a:prstGeom>
          <a:noFill/>
        </p:spPr>
        <p:txBody>
          <a:bodyPr wrap="square">
            <a:spAutoFit/>
          </a:bodyPr>
          <a:lstStyle/>
          <a:p>
            <a:pPr algn="just">
              <a:lnSpc>
                <a:spcPct val="107000"/>
              </a:lnSpc>
              <a:spcAft>
                <a:spcPts val="800"/>
              </a:spcAf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In the </a:t>
            </a:r>
            <a:r>
              <a:rPr lang="en-GB" sz="1200" kern="100" dirty="0">
                <a:latin typeface="Aptos" panose="020B0004020202020204" pitchFamily="34" charset="0"/>
                <a:ea typeface="Aptos" panose="020B0004020202020204" pitchFamily="34" charset="0"/>
                <a:cs typeface="Times New Roman" panose="02020603050405020304" pitchFamily="18" charset="0"/>
              </a:rPr>
              <a:t>final part of the meeting, Ewan shared and reflected on the six Therapy Services strategic priorities we set out in 2023.</a:t>
            </a:r>
          </a:p>
          <a:p>
            <a:pPr algn="just">
              <a:lnSpc>
                <a:spcPct val="107000"/>
              </a:lnSpc>
              <a:spcAft>
                <a:spcPts val="800"/>
              </a:spcAf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Ewan </a:t>
            </a:r>
            <a:r>
              <a:rPr lang="en-GB" sz="1200" kern="100" dirty="0">
                <a:latin typeface="Aptos" panose="020B0004020202020204" pitchFamily="34" charset="0"/>
                <a:ea typeface="Aptos" panose="020B0004020202020204" pitchFamily="34" charset="0"/>
                <a:cs typeface="Times New Roman" panose="02020603050405020304" pitchFamily="18" charset="0"/>
              </a:rPr>
              <a:t>explained that s</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trategy is only valuable if it’s meaningful, helps us set out what we would like achieve and ways in which we can work together to do things better. </a:t>
            </a:r>
            <a:r>
              <a:rPr lang="en-GB" sz="1200" kern="100" dirty="0">
                <a:latin typeface="Aptos" panose="020B0004020202020204" pitchFamily="34" charset="0"/>
                <a:ea typeface="Aptos" panose="020B0004020202020204" pitchFamily="34" charset="0"/>
                <a:cs typeface="Times New Roman" panose="02020603050405020304" pitchFamily="18" charset="0"/>
              </a:rPr>
              <a:t>I</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n light of organisational changes and new priorities, in the next Strategy in Action meetings we will be reflecting on where we </a:t>
            </a:r>
            <a:r>
              <a:rPr lang="en-GB" sz="1200" kern="100" dirty="0">
                <a:latin typeface="Aptos" panose="020B0004020202020204" pitchFamily="34" charset="0"/>
                <a:ea typeface="Aptos" panose="020B0004020202020204" pitchFamily="34" charset="0"/>
                <a:cs typeface="Times New Roman" panose="02020603050405020304" pitchFamily="18" charset="0"/>
              </a:rPr>
              <a:t>have got to and how we might refresh some of our strategy priorities and</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to shape a plan over the coming months.</a:t>
            </a:r>
            <a:endParaRPr lang="en-GB" sz="1200" dirty="0">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endParaRPr>
          </a:p>
          <a:p>
            <a:pPr algn="just"/>
            <a:endPar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kumimoji="0" lang="en-GB" sz="1200" b="0" i="0" u="none" strike="noStrike" kern="1200" cap="none" spc="0" normalizeH="0" baseline="0" noProof="0" dirty="0">
              <a:ln>
                <a:noFill/>
              </a:ln>
              <a:solidFill>
                <a:prstClr val="black"/>
              </a:solidFill>
              <a:effectLst/>
              <a:uLnTx/>
              <a:uFillTx/>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solidFill>
                <a:prstClr val="black"/>
              </a:solidFill>
              <a:latin typeface="Aptos"/>
              <a:ea typeface="Calibri" panose="020F0502020204030204" pitchFamily="34" charset="0"/>
              <a:cs typeface="Arial" panose="020B0604020202020204" pitchFamily="34" charset="0"/>
            </a:endParaRPr>
          </a:p>
          <a:p>
            <a:pPr algn="just"/>
            <a:endParaRPr lang="en-GB" sz="1200" dirty="0">
              <a:latin typeface="Aptos"/>
              <a:ea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E9878AD3-EE0B-7B40-33D0-824A414AF86A}"/>
              </a:ext>
            </a:extLst>
          </p:cNvPr>
          <p:cNvSpPr txBox="1"/>
          <p:nvPr/>
        </p:nvSpPr>
        <p:spPr>
          <a:xfrm>
            <a:off x="66366" y="297026"/>
            <a:ext cx="6096000" cy="338554"/>
          </a:xfrm>
          <a:prstGeom prst="rect">
            <a:avLst/>
          </a:prstGeom>
          <a:noFill/>
        </p:spPr>
        <p:txBody>
          <a:bodyPr wrap="square">
            <a:spAutoFit/>
          </a:bodyPr>
          <a:lstStyle/>
          <a:p>
            <a:pPr marL="0" indent="0">
              <a:buNone/>
            </a:pPr>
            <a:r>
              <a:rPr lang="en-GB" sz="1600" b="1" dirty="0">
                <a:solidFill>
                  <a:srgbClr val="1F3864"/>
                </a:solidFill>
                <a:effectLst/>
                <a:latin typeface="Arial" panose="020B0604020202020204" pitchFamily="34" charset="0"/>
                <a:ea typeface="Calibri" panose="020F0502020204030204" pitchFamily="34" charset="0"/>
                <a:cs typeface="Arial" panose="020B0604020202020204" pitchFamily="34" charset="0"/>
              </a:rPr>
              <a:t>Strategy in Action </a:t>
            </a:r>
            <a:r>
              <a:rPr lang="en-GB" sz="1600" b="1" dirty="0">
                <a:solidFill>
                  <a:srgbClr val="1F3864"/>
                </a:solidFill>
                <a:latin typeface="Arial" panose="020B0604020202020204" pitchFamily="34" charset="0"/>
                <a:ea typeface="Calibri" panose="020F0502020204030204" pitchFamily="34" charset="0"/>
                <a:cs typeface="Arial" panose="020B0604020202020204" pitchFamily="34" charset="0"/>
              </a:rPr>
              <a:t>Meeting Highlights (12.06.24)</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2" name="TextBox 1">
            <a:extLst>
              <a:ext uri="{FF2B5EF4-FFF2-40B4-BE49-F238E27FC236}">
                <a16:creationId xmlns:a16="http://schemas.microsoft.com/office/drawing/2014/main" id="{DEFCCB51-C879-58CE-5CA4-E7C86A23E606}"/>
              </a:ext>
            </a:extLst>
          </p:cNvPr>
          <p:cNvSpPr txBox="1"/>
          <p:nvPr/>
        </p:nvSpPr>
        <p:spPr>
          <a:xfrm>
            <a:off x="5995603" y="3368040"/>
            <a:ext cx="5948355"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Aptos"/>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Aptos"/>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7EF5DB0-19B2-893A-3D0E-A5302A80B258}"/>
              </a:ext>
            </a:extLst>
          </p:cNvPr>
          <p:cNvPicPr>
            <a:picLocks noChangeAspect="1"/>
          </p:cNvPicPr>
          <p:nvPr/>
        </p:nvPicPr>
        <p:blipFill>
          <a:blip r:embed="rId2"/>
          <a:stretch>
            <a:fillRect/>
          </a:stretch>
        </p:blipFill>
        <p:spPr>
          <a:xfrm>
            <a:off x="6386863" y="2422645"/>
            <a:ext cx="5376265" cy="3062791"/>
          </a:xfrm>
          <a:prstGeom prst="rect">
            <a:avLst/>
          </a:prstGeom>
        </p:spPr>
      </p:pic>
      <p:sp>
        <p:nvSpPr>
          <p:cNvPr id="6" name="Text Placeholder 1">
            <a:extLst>
              <a:ext uri="{FF2B5EF4-FFF2-40B4-BE49-F238E27FC236}">
                <a16:creationId xmlns:a16="http://schemas.microsoft.com/office/drawing/2014/main" id="{81206461-6ADE-6AC5-F1C8-7BF69639FAA1}"/>
              </a:ext>
            </a:extLst>
          </p:cNvPr>
          <p:cNvSpPr txBox="1">
            <a:spLocks/>
          </p:cNvSpPr>
          <p:nvPr/>
        </p:nvSpPr>
        <p:spPr>
          <a:xfrm>
            <a:off x="6162366" y="5843826"/>
            <a:ext cx="5867075" cy="717148"/>
          </a:xfrm>
          <a:prstGeom prst="rect">
            <a:avLst/>
          </a:prstGeom>
          <a:solidFill>
            <a:srgbClr val="FF9933"/>
          </a:solidFill>
          <a:ln>
            <a:solidFill>
              <a:srgbClr val="0070C0"/>
            </a:solidFill>
          </a:ln>
        </p:spPr>
        <p:txBody>
          <a:bodyPr/>
          <a:lstStyle>
            <a:lvl1pPr marL="214313" indent="-214313" algn="l" defTabSz="685800" rtl="0" eaLnBrk="1" latinLnBrk="0" hangingPunct="1">
              <a:lnSpc>
                <a:spcPct val="90000"/>
              </a:lnSpc>
              <a:spcBef>
                <a:spcPts val="750"/>
              </a:spcBef>
              <a:buClr>
                <a:srgbClr val="1E57A4"/>
              </a:buClr>
              <a:buFont typeface="Arial" panose="020B0604020202020204" pitchFamily="34" charset="0"/>
              <a:buChar char="•"/>
              <a:defRPr sz="1050" b="0" i="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Font typeface="Arial" panose="020B0604020202020204" pitchFamily="34" charset="0"/>
              <a:buNone/>
            </a:pPr>
            <a:r>
              <a:rPr lang="en-GB" sz="1100" b="1" dirty="0">
                <a:latin typeface="Aptos"/>
                <a:ea typeface="Calibri" panose="020F0502020204030204" pitchFamily="34" charset="0"/>
              </a:rPr>
              <a:t>And in our next Strategy in Action Meeting……..</a:t>
            </a:r>
          </a:p>
          <a:p>
            <a:pPr marL="0" indent="0" algn="just">
              <a:buFont typeface="Arial" panose="020B0604020202020204" pitchFamily="34" charset="0"/>
              <a:buNone/>
            </a:pPr>
            <a:r>
              <a:rPr lang="en-GB" sz="1100" dirty="0">
                <a:latin typeface="Aptos"/>
                <a:ea typeface="Calibri" panose="020F0502020204030204" pitchFamily="34" charset="0"/>
              </a:rPr>
              <a:t>The next Therapy Services Strategy in Action Meeting will take place on Wednesday 10</a:t>
            </a:r>
            <a:r>
              <a:rPr lang="en-GB" sz="1100" baseline="30000" dirty="0">
                <a:latin typeface="Aptos"/>
                <a:ea typeface="Calibri" panose="020F0502020204030204" pitchFamily="34" charset="0"/>
              </a:rPr>
              <a:t>th</a:t>
            </a:r>
            <a:r>
              <a:rPr lang="en-GB" sz="1100" dirty="0">
                <a:latin typeface="Aptos"/>
                <a:ea typeface="Calibri" panose="020F0502020204030204" pitchFamily="34" charset="0"/>
              </a:rPr>
              <a:t> July.</a:t>
            </a:r>
          </a:p>
          <a:p>
            <a:pPr marL="0" indent="0" algn="just">
              <a:buFont typeface="Arial" panose="020B0604020202020204" pitchFamily="34" charset="0"/>
              <a:buNone/>
            </a:pPr>
            <a:r>
              <a:rPr lang="en-GB" sz="1100" dirty="0">
                <a:solidFill>
                  <a:srgbClr val="000000"/>
                </a:solidFill>
                <a:effectLst/>
                <a:latin typeface="Aptos"/>
                <a:ea typeface="Calibri" panose="020F0502020204030204" pitchFamily="34" charset="0"/>
              </a:rPr>
              <a:t>Please contact Tina Doyle if you would like to attend.</a:t>
            </a:r>
            <a:endParaRPr lang="en-GB" sz="1100" dirty="0">
              <a:latin typeface="Aptos"/>
              <a:ea typeface="Calibri" panose="020F0502020204030204" pitchFamily="34" charset="0"/>
            </a:endParaRPr>
          </a:p>
          <a:p>
            <a:endParaRPr lang="en-GB" sz="1200" dirty="0">
              <a:ea typeface="Calibri" panose="020F0502020204030204" pitchFamily="34" charset="0"/>
            </a:endParaRPr>
          </a:p>
          <a:p>
            <a:endParaRPr lang="en-GB" sz="1200" dirty="0">
              <a:ea typeface="Calibri" panose="020F0502020204030204" pitchFamily="34" charset="0"/>
            </a:endParaRPr>
          </a:p>
          <a:p>
            <a:pPr marL="0" indent="0">
              <a:buFont typeface="Arial" panose="020B0604020202020204" pitchFamily="34" charset="0"/>
              <a:buNone/>
            </a:pPr>
            <a:endParaRPr lang="en-GB" sz="1200" b="1" dirty="0">
              <a:ea typeface="Calibri" panose="020F0502020204030204" pitchFamily="34" charset="0"/>
            </a:endParaRPr>
          </a:p>
          <a:p>
            <a:pPr marL="0" indent="0" algn="ctr">
              <a:buFont typeface="Arial" panose="020B0604020202020204" pitchFamily="34" charset="0"/>
              <a:buNone/>
            </a:pPr>
            <a:endParaRPr lang="en-GB" sz="1200" b="1" dirty="0">
              <a:ea typeface="Calibri" panose="020F0502020204030204" pitchFamily="34" charset="0"/>
            </a:endParaRPr>
          </a:p>
          <a:p>
            <a:pPr marL="0" indent="0" algn="just">
              <a:buFont typeface="Arial" panose="020B0604020202020204" pitchFamily="34" charset="0"/>
              <a:buNone/>
            </a:pPr>
            <a:endParaRPr lang="en-GB" sz="1200" b="1" dirty="0">
              <a:solidFill>
                <a:srgbClr val="1F3864"/>
              </a:solidFill>
              <a:ea typeface="Calibri" panose="020F0502020204030204" pitchFamily="34" charset="0"/>
            </a:endParaRPr>
          </a:p>
          <a:p>
            <a:pPr marL="0" indent="0">
              <a:buFont typeface="Arial" panose="020B0604020202020204" pitchFamily="34" charset="0"/>
              <a:buNone/>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sz="1600" dirty="0">
              <a:solidFill>
                <a:srgbClr val="1F4E79"/>
              </a:solidFill>
              <a:latin typeface="Calibri" panose="020F0502020204030204" pitchFamily="34" charset="0"/>
              <a:ea typeface="Calibri" panose="020F0502020204030204" pitchFamily="34" charset="0"/>
            </a:endParaRPr>
          </a:p>
          <a:p>
            <a:pPr marL="0" indent="0">
              <a:buFont typeface="Arial" panose="020B0604020202020204" pitchFamily="34" charset="0"/>
              <a:buNone/>
            </a:pPr>
            <a:endParaRPr lang="en-GB" sz="1600" dirty="0">
              <a:latin typeface="Calibri" panose="020F0502020204030204" pitchFamily="34" charset="0"/>
              <a:ea typeface="Calibri" panose="020F0502020204030204" pitchFamily="34" charset="0"/>
            </a:endParaRPr>
          </a:p>
          <a:p>
            <a:pPr marL="0" indent="0">
              <a:buFont typeface="Arial" panose="020B0604020202020204" pitchFamily="34" charset="0"/>
              <a:buNone/>
              <a:tabLst>
                <a:tab pos="457200" algn="l"/>
              </a:tabLst>
            </a:pPr>
            <a:endParaRPr lang="en-GB" sz="1600" dirty="0">
              <a:solidFill>
                <a:srgbClr val="1F3864"/>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0BE51065-72CC-436B-E457-28D464857E7D}"/>
              </a:ext>
            </a:extLst>
          </p:cNvPr>
          <p:cNvSpPr txBox="1"/>
          <p:nvPr/>
        </p:nvSpPr>
        <p:spPr>
          <a:xfrm>
            <a:off x="66365" y="635580"/>
            <a:ext cx="5984569" cy="3231654"/>
          </a:xfrm>
          <a:prstGeom prst="rect">
            <a:avLst/>
          </a:prstGeom>
          <a:noFill/>
        </p:spPr>
        <p:txBody>
          <a:bodyPr wrap="square">
            <a:spAutoFit/>
          </a:bodyPr>
          <a:lstStyle/>
          <a:p>
            <a:pPr algn="just"/>
            <a:r>
              <a:rPr lang="en-GB" sz="1200" dirty="0">
                <a:latin typeface="Aptos" panose="020B0004020202020204" pitchFamily="34" charset="0"/>
                <a:cs typeface="Arial" panose="020B0604020202020204" pitchFamily="34" charset="0"/>
              </a:rPr>
              <a:t>Sam continued to explain, Pain Science Education (PSE) is a core component of contemporary pain management. It aims to improve an individual’s pain-related health literacy, their understanding of their condition and perception of the pain they are experiencing – and robust evidence has demonstrated that PSE can improve a person’s experience of pain. </a:t>
            </a:r>
          </a:p>
          <a:p>
            <a:pPr algn="just"/>
            <a:endParaRPr lang="en-GB" sz="1200" dirty="0">
              <a:latin typeface="Aptos" panose="020B0004020202020204" pitchFamily="34" charset="0"/>
              <a:cs typeface="Arial" panose="020B0604020202020204" pitchFamily="34" charset="0"/>
            </a:endParaRPr>
          </a:p>
          <a:p>
            <a:pPr algn="just"/>
            <a:r>
              <a:rPr lang="en-GB" sz="1200" dirty="0">
                <a:latin typeface="Aptos" panose="020B0004020202020204" pitchFamily="34" charset="0"/>
                <a:cs typeface="Arial" panose="020B0604020202020204" pitchFamily="34" charset="0"/>
              </a:rPr>
              <a:t>Little is known about the patient experience and effectiveness of PSE within minority and disadvantaged groups, and/or when it is delivered via an interpreter. Poor pain literacy may be widening the inequalities gap and further work is needed to better understand this, and quantitative, qualitative, or mixed methods approaches might be employed to do so.</a:t>
            </a:r>
          </a:p>
          <a:p>
            <a:pPr algn="just"/>
            <a:endParaRPr lang="en-GB" sz="1200" dirty="0">
              <a:latin typeface="Aptos" panose="020B0004020202020204" pitchFamily="34" charset="0"/>
              <a:cs typeface="Arial" panose="020B0604020202020204" pitchFamily="34" charset="0"/>
            </a:endParaRPr>
          </a:p>
          <a:p>
            <a:pPr algn="just"/>
            <a:r>
              <a:rPr lang="en-GB" sz="1200" dirty="0">
                <a:latin typeface="Aptos" panose="020B0004020202020204" pitchFamily="34" charset="0"/>
                <a:cs typeface="Arial" panose="020B0604020202020204" pitchFamily="34" charset="0"/>
              </a:rPr>
              <a:t>Sam was successfully awarded a NIHR Pre-doctoral Clinical Practitioner Fellowship (PCAF) and is now in his second year – Ewan added, “Sam is hugely passionate about this topic and his research will, for the first time explore some of these patients experiences, helping to understand how we might better provide information and advice to improve their care and experience”. Please </a:t>
            </a:r>
            <a:r>
              <a:rPr lang="en-GB" sz="1200" dirty="0">
                <a:latin typeface="Aptos" panose="020B0004020202020204" pitchFamily="34" charset="0"/>
                <a:cs typeface="Arial" panose="020B0604020202020204" pitchFamily="34" charset="0"/>
                <a:hlinkClick r:id="rId3"/>
              </a:rPr>
              <a:t>click here </a:t>
            </a:r>
            <a:r>
              <a:rPr lang="en-GB" sz="1200" dirty="0">
                <a:latin typeface="Aptos" panose="020B0004020202020204" pitchFamily="34" charset="0"/>
                <a:cs typeface="Arial" panose="020B0604020202020204" pitchFamily="34" charset="0"/>
              </a:rPr>
              <a:t>to read Sam’s full presentation.</a:t>
            </a:r>
          </a:p>
        </p:txBody>
      </p:sp>
      <p:pic>
        <p:nvPicPr>
          <p:cNvPr id="12" name="Picture 11">
            <a:extLst>
              <a:ext uri="{FF2B5EF4-FFF2-40B4-BE49-F238E27FC236}">
                <a16:creationId xmlns:a16="http://schemas.microsoft.com/office/drawing/2014/main" id="{CE1FE807-225B-6620-0D27-C3FBEBC20C26}"/>
              </a:ext>
            </a:extLst>
          </p:cNvPr>
          <p:cNvPicPr>
            <a:picLocks noChangeAspect="1"/>
          </p:cNvPicPr>
          <p:nvPr/>
        </p:nvPicPr>
        <p:blipFill>
          <a:blip r:embed="rId4"/>
          <a:stretch>
            <a:fillRect/>
          </a:stretch>
        </p:blipFill>
        <p:spPr>
          <a:xfrm>
            <a:off x="3191812" y="3954041"/>
            <a:ext cx="2587268" cy="1502562"/>
          </a:xfrm>
          <a:prstGeom prst="rect">
            <a:avLst/>
          </a:prstGeom>
        </p:spPr>
      </p:pic>
      <p:pic>
        <p:nvPicPr>
          <p:cNvPr id="14" name="Picture 13">
            <a:extLst>
              <a:ext uri="{FF2B5EF4-FFF2-40B4-BE49-F238E27FC236}">
                <a16:creationId xmlns:a16="http://schemas.microsoft.com/office/drawing/2014/main" id="{AE9D0E93-0794-9654-62E9-F571D4106CC0}"/>
              </a:ext>
            </a:extLst>
          </p:cNvPr>
          <p:cNvPicPr>
            <a:picLocks noChangeAspect="1"/>
          </p:cNvPicPr>
          <p:nvPr/>
        </p:nvPicPr>
        <p:blipFill>
          <a:blip r:embed="rId5"/>
          <a:stretch>
            <a:fillRect/>
          </a:stretch>
        </p:blipFill>
        <p:spPr>
          <a:xfrm>
            <a:off x="257882" y="3867234"/>
            <a:ext cx="2587268" cy="1589369"/>
          </a:xfrm>
          <a:prstGeom prst="rect">
            <a:avLst/>
          </a:prstGeom>
        </p:spPr>
      </p:pic>
    </p:spTree>
    <p:extLst>
      <p:ext uri="{BB962C8B-B14F-4D97-AF65-F5344CB8AC3E}">
        <p14:creationId xmlns:p14="http://schemas.microsoft.com/office/powerpoint/2010/main" val="726550612"/>
      </p:ext>
    </p:extLst>
  </p:cSld>
  <p:clrMapOvr>
    <a:masterClrMapping/>
  </p:clrMapOvr>
</p:sld>
</file>

<file path=ppt/theme/theme1.xml><?xml version="1.0" encoding="utf-8"?>
<a:theme xmlns:a="http://schemas.openxmlformats.org/drawingml/2006/main" name="20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cc84b63c-8f74-499f-aa75-00462052870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2CF7822AA5E364283AF07B458741037" ma:contentTypeVersion="18" ma:contentTypeDescription="Create a new document." ma:contentTypeScope="" ma:versionID="4bec54b33d5914e6249f2e8d461bb5a6">
  <xsd:schema xmlns:xsd="http://www.w3.org/2001/XMLSchema" xmlns:xs="http://www.w3.org/2001/XMLSchema" xmlns:p="http://schemas.microsoft.com/office/2006/metadata/properties" xmlns:ns1="http://schemas.microsoft.com/sharepoint/v3" xmlns:ns3="cc84b63c-8f74-499f-aa75-004620528704" xmlns:ns4="a661383d-1bb0-460e-9241-d4e4b3e01ded" targetNamespace="http://schemas.microsoft.com/office/2006/metadata/properties" ma:root="true" ma:fieldsID="3a8daf27e2eab855e345e6a8f89c7dc7" ns1:_="" ns3:_="" ns4:_="">
    <xsd:import namespace="http://schemas.microsoft.com/sharepoint/v3"/>
    <xsd:import namespace="cc84b63c-8f74-499f-aa75-004620528704"/>
    <xsd:import namespace="a661383d-1bb0-460e-9241-d4e4b3e01de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AutoTags" minOccurs="0"/>
                <xsd:element ref="ns3:MediaServiceOCR" minOccurs="0"/>
                <xsd:element ref="ns3:MediaServiceGenerationTime" minOccurs="0"/>
                <xsd:element ref="ns3:MediaServiceEventHashCode" minOccurs="0"/>
                <xsd:element ref="ns3: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84b63c-8f74-499f-aa75-0046205287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661383d-1bb0-460e-9241-d4e4b3e01de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0A79BA-FC18-4B76-95AF-689128E2714A}">
  <ds:schemaRefs>
    <ds:schemaRef ds:uri="http://schemas.microsoft.com/sharepoint/v3/contenttype/forms"/>
  </ds:schemaRefs>
</ds:datastoreItem>
</file>

<file path=customXml/itemProps2.xml><?xml version="1.0" encoding="utf-8"?>
<ds:datastoreItem xmlns:ds="http://schemas.openxmlformats.org/officeDocument/2006/customXml" ds:itemID="{6DC70C29-C00C-40E2-821C-A481879223CA}">
  <ds:schemaRefs>
    <ds:schemaRef ds:uri="http://schemas.openxmlformats.org/package/2006/metadata/core-properties"/>
    <ds:schemaRef ds:uri="cc84b63c-8f74-499f-aa75-004620528704"/>
    <ds:schemaRef ds:uri="http://schemas.microsoft.com/sharepoint/v3"/>
    <ds:schemaRef ds:uri="http://schemas.microsoft.com/office/2006/documentManagement/types"/>
    <ds:schemaRef ds:uri="http://purl.org/dc/terms/"/>
    <ds:schemaRef ds:uri="http://schemas.microsoft.com/office/2006/metadata/properties"/>
    <ds:schemaRef ds:uri="http://www.w3.org/XML/1998/namespace"/>
    <ds:schemaRef ds:uri="a661383d-1bb0-460e-9241-d4e4b3e01ded"/>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8DFE34C5-7734-4366-8A2C-D4B4A85C9E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c84b63c-8f74-499f-aa75-004620528704"/>
    <ds:schemaRef ds:uri="a661383d-1bb0-460e-9241-d4e4b3e01d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11106</TotalTime>
  <Words>615</Words>
  <Application>Microsoft Office PowerPoint</Application>
  <PresentationFormat>Widescreen</PresentationFormat>
  <Paragraphs>62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Arial</vt:lpstr>
      <vt:lpstr>Calibri</vt:lpstr>
      <vt:lpstr>20_Office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 Ewan (THE NEWCASTLE UPON TYNE HOSPITALS NHS FOUNDATION TRUST)</dc:creator>
  <cp:lastModifiedBy>HODGSON, Laura (THE NEWCASTLE UPON TYNE HOSPITALS NHS FOUNDATION TRUST)</cp:lastModifiedBy>
  <cp:revision>63</cp:revision>
  <dcterms:created xsi:type="dcterms:W3CDTF">2023-03-23T16:27:05Z</dcterms:created>
  <dcterms:modified xsi:type="dcterms:W3CDTF">2024-07-01T13:49:34Z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0x010100E2CF7822AA5E364283AF07B458741037</vt:lpwstr>
  </property>
</Properties>
</file>