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145708104" r:id="rId5"/>
    <p:sldId id="2145708096" r:id="rId6"/>
    <p:sldId id="214570810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6181E6-BBC6-CA46-A6AA-E2697C494EB3}" name="Dick, Ewan" initials="DE" userId="S-1-5-21-2052111302-1637723038-682003330-670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2DECA-4B69-EF03-67A1-111ED2BDC9CF}" v="303" dt="2024-08-08T10:00:19.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110" d="100"/>
          <a:sy n="110" d="100"/>
        </p:scale>
        <p:origin x="5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0472675-8ACD-9041-9970-1D1B543D7A70}"/>
              </a:ext>
            </a:extLst>
          </p:cNvPr>
          <p:cNvSpPr>
            <a:spLocks noGrp="1"/>
          </p:cNvSpPr>
          <p:nvPr>
            <p:ph type="body" sz="quarter" idx="11" hasCustomPrompt="1"/>
          </p:nvPr>
        </p:nvSpPr>
        <p:spPr>
          <a:xfrm>
            <a:off x="658814" y="1909786"/>
            <a:ext cx="4925972" cy="3188309"/>
          </a:xfrm>
          <a:prstGeom prst="rect">
            <a:avLst/>
          </a:prstGeom>
        </p:spPr>
        <p:txBody>
          <a:bodyPr/>
          <a:lstStyle>
            <a:lvl1pPr marL="214313" indent="-214313">
              <a:buClr>
                <a:srgbClr val="1E57A4"/>
              </a:buClr>
              <a:buFont typeface="Arial" panose="020B0604020202020204" pitchFamily="34" charset="0"/>
              <a:buChar char="•"/>
              <a:defRPr sz="1050" b="0" i="0">
                <a:solidFill>
                  <a:schemeClr val="tx1"/>
                </a:solidFill>
                <a:latin typeface="Arial" panose="020B0604020202020204" pitchFamily="34" charset="0"/>
                <a:cs typeface="Arial" panose="020B0604020202020204" pitchFamily="34" charset="0"/>
              </a:defRPr>
            </a:lvl1pPr>
          </a:lstStyle>
          <a:p>
            <a:pPr lvl="0"/>
            <a:r>
              <a:rPr lang="en-GB" dirty="0"/>
              <a:t>Copy to go here</a:t>
            </a:r>
            <a:endParaRPr lang="en-US" dirty="0"/>
          </a:p>
        </p:txBody>
      </p:sp>
      <p:sp>
        <p:nvSpPr>
          <p:cNvPr id="3" name="Picture Placeholder 2">
            <a:extLst>
              <a:ext uri="{FF2B5EF4-FFF2-40B4-BE49-F238E27FC236}">
                <a16:creationId xmlns:a16="http://schemas.microsoft.com/office/drawing/2014/main" id="{AB1B20F3-536F-5B46-B390-7F9752DFB3E2}"/>
              </a:ext>
            </a:extLst>
          </p:cNvPr>
          <p:cNvSpPr>
            <a:spLocks noGrp="1"/>
          </p:cNvSpPr>
          <p:nvPr>
            <p:ph type="pic" sz="quarter" idx="12" hasCustomPrompt="1"/>
          </p:nvPr>
        </p:nvSpPr>
        <p:spPr>
          <a:xfrm>
            <a:off x="5932489" y="1304925"/>
            <a:ext cx="5600700" cy="3811588"/>
          </a:xfrm>
          <a:prstGeom prst="rect">
            <a:avLst/>
          </a:prstGeom>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0" i="0">
                <a:latin typeface="Arial" panose="020B0604020202020204" pitchFamily="34" charset="0"/>
                <a:cs typeface="Arial" panose="020B0604020202020204" pitchFamily="34" charset="0"/>
              </a:defRPr>
            </a:lvl1pPr>
          </a:lstStyle>
          <a:p>
            <a:r>
              <a:rPr lang="en-US" dirty="0"/>
              <a:t>Insert image here</a:t>
            </a:r>
          </a:p>
        </p:txBody>
      </p:sp>
      <p:sp>
        <p:nvSpPr>
          <p:cNvPr id="5" name="Text Placeholder 3">
            <a:extLst>
              <a:ext uri="{FF2B5EF4-FFF2-40B4-BE49-F238E27FC236}">
                <a16:creationId xmlns:a16="http://schemas.microsoft.com/office/drawing/2014/main" id="{BDB89762-1416-CD44-BD89-95CA8FCCF1F5}"/>
              </a:ext>
            </a:extLst>
          </p:cNvPr>
          <p:cNvSpPr>
            <a:spLocks noGrp="1"/>
          </p:cNvSpPr>
          <p:nvPr>
            <p:ph type="body" sz="quarter" idx="13" hasCustomPrompt="1"/>
          </p:nvPr>
        </p:nvSpPr>
        <p:spPr>
          <a:xfrm>
            <a:off x="658284" y="1304925"/>
            <a:ext cx="4925483" cy="477838"/>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GB" dirty="0"/>
              <a:t>Page title</a:t>
            </a:r>
            <a:endParaRPr lang="en-US" dirty="0"/>
          </a:p>
        </p:txBody>
      </p:sp>
    </p:spTree>
    <p:extLst>
      <p:ext uri="{BB962C8B-B14F-4D97-AF65-F5344CB8AC3E}">
        <p14:creationId xmlns:p14="http://schemas.microsoft.com/office/powerpoint/2010/main" val="943915483"/>
      </p:ext>
    </p:extLst>
  </p:cSld>
  <p:clrMapOvr>
    <a:masterClrMapping/>
  </p:clrMapOvr>
  <p:extLst>
    <p:ext uri="{DCECCB84-F9BA-43D5-87BE-67443E8EF086}">
      <p15:sldGuideLst xmlns:p15="http://schemas.microsoft.com/office/powerpoint/2012/main">
        <p15:guide id="1" orient="horz" pos="822">
          <p15:clr>
            <a:srgbClr val="FBAE40"/>
          </p15:clr>
        </p15:guide>
        <p15:guide id="2" pos="311">
          <p15:clr>
            <a:srgbClr val="FBAE40"/>
          </p15:clr>
        </p15:guide>
        <p15:guide id="3" pos="544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0472675-8ACD-9041-9970-1D1B543D7A70}"/>
              </a:ext>
            </a:extLst>
          </p:cNvPr>
          <p:cNvSpPr>
            <a:spLocks noGrp="1"/>
          </p:cNvSpPr>
          <p:nvPr>
            <p:ph type="body" sz="quarter" idx="11" hasCustomPrompt="1"/>
          </p:nvPr>
        </p:nvSpPr>
        <p:spPr>
          <a:xfrm>
            <a:off x="658814" y="1909786"/>
            <a:ext cx="10874375" cy="3188309"/>
          </a:xfrm>
          <a:prstGeom prst="rect">
            <a:avLst/>
          </a:prstGeom>
        </p:spPr>
        <p:txBody>
          <a:bodyPr/>
          <a:lstStyle>
            <a:lvl1pPr marL="214313" indent="-214313">
              <a:buClr>
                <a:srgbClr val="1E57A4"/>
              </a:buClr>
              <a:buFont typeface="Arial" panose="020B0604020202020204" pitchFamily="34" charset="0"/>
              <a:buChar char="•"/>
              <a:defRPr sz="1050" b="0" i="0">
                <a:solidFill>
                  <a:schemeClr val="tx1"/>
                </a:solidFill>
                <a:latin typeface="Arial" panose="020B0604020202020204" pitchFamily="34" charset="0"/>
                <a:cs typeface="Arial" panose="020B0604020202020204" pitchFamily="34" charset="0"/>
              </a:defRPr>
            </a:lvl1pPr>
          </a:lstStyle>
          <a:p>
            <a:pPr lvl="0"/>
            <a:r>
              <a:rPr lang="en-GB" dirty="0"/>
              <a:t>Copy to go here</a:t>
            </a:r>
            <a:endParaRPr lang="en-US" dirty="0"/>
          </a:p>
        </p:txBody>
      </p:sp>
      <p:sp>
        <p:nvSpPr>
          <p:cNvPr id="4" name="Text Placeholder 7">
            <a:extLst>
              <a:ext uri="{FF2B5EF4-FFF2-40B4-BE49-F238E27FC236}">
                <a16:creationId xmlns:a16="http://schemas.microsoft.com/office/drawing/2014/main" id="{C7564E7C-B3FE-B24D-897F-FBD38644AA86}"/>
              </a:ext>
            </a:extLst>
          </p:cNvPr>
          <p:cNvSpPr>
            <a:spLocks noGrp="1"/>
          </p:cNvSpPr>
          <p:nvPr>
            <p:ph type="body" sz="quarter" idx="10" hasCustomPrompt="1"/>
          </p:nvPr>
        </p:nvSpPr>
        <p:spPr>
          <a:xfrm>
            <a:off x="658285" y="1304925"/>
            <a:ext cx="10874375" cy="454982"/>
          </a:xfrm>
          <a:prstGeom prst="rect">
            <a:avLst/>
          </a:prstGeom>
        </p:spPr>
        <p:txBody>
          <a:bodyPr/>
          <a:lstStyle>
            <a:lvl1pPr marL="0" indent="0">
              <a:buNone/>
              <a:defRPr sz="2100" b="1" i="0">
                <a:solidFill>
                  <a:schemeClr val="tx1"/>
                </a:solidFill>
                <a:latin typeface="Arial" panose="020B0604020202020204" pitchFamily="34" charset="0"/>
                <a:cs typeface="Arial" panose="020B0604020202020204" pitchFamily="34" charset="0"/>
              </a:defRPr>
            </a:lvl1pPr>
          </a:lstStyle>
          <a:p>
            <a:pPr lvl="0"/>
            <a:r>
              <a:rPr lang="en-US" dirty="0"/>
              <a:t>Page title</a:t>
            </a:r>
          </a:p>
        </p:txBody>
      </p:sp>
    </p:spTree>
    <p:extLst>
      <p:ext uri="{BB962C8B-B14F-4D97-AF65-F5344CB8AC3E}">
        <p14:creationId xmlns:p14="http://schemas.microsoft.com/office/powerpoint/2010/main" val="1700366946"/>
      </p:ext>
    </p:extLst>
  </p:cSld>
  <p:clrMapOvr>
    <a:masterClrMapping/>
  </p:clrMapOvr>
  <p:extLst>
    <p:ext uri="{DCECCB84-F9BA-43D5-87BE-67443E8EF086}">
      <p15:sldGuideLst xmlns:p15="http://schemas.microsoft.com/office/powerpoint/2012/main">
        <p15:guide id="1" orient="horz" pos="822">
          <p15:clr>
            <a:srgbClr val="FBAE40"/>
          </p15:clr>
        </p15:guide>
        <p15:guide id="2" pos="311">
          <p15:clr>
            <a:srgbClr val="FBAE40"/>
          </p15:clr>
        </p15:guide>
        <p15:guide id="3" pos="544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6839C2-E989-C141-BF83-3FD9722BBD7B}"/>
              </a:ext>
            </a:extLst>
          </p:cNvPr>
          <p:cNvSpPr/>
          <p:nvPr userDrawn="1"/>
        </p:nvSpPr>
        <p:spPr>
          <a:xfrm>
            <a:off x="0" y="5542767"/>
            <a:ext cx="12192000" cy="136153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a:extLst>
              <a:ext uri="{FF2B5EF4-FFF2-40B4-BE49-F238E27FC236}">
                <a16:creationId xmlns:a16="http://schemas.microsoft.com/office/drawing/2014/main" id="{8A7A9B7A-8C77-3540-8EA7-3DDEC4B0AD5D}"/>
              </a:ext>
            </a:extLst>
          </p:cNvPr>
          <p:cNvPicPr>
            <a:picLocks noChangeAspect="1"/>
          </p:cNvPicPr>
          <p:nvPr userDrawn="1"/>
        </p:nvPicPr>
        <p:blipFill>
          <a:blip r:embed="rId4"/>
          <a:srcRect/>
          <a:stretch/>
        </p:blipFill>
        <p:spPr>
          <a:xfrm>
            <a:off x="8990058" y="369583"/>
            <a:ext cx="2754493" cy="461690"/>
          </a:xfrm>
          <a:prstGeom prst="rect">
            <a:avLst/>
          </a:prstGeom>
        </p:spPr>
      </p:pic>
      <p:pic>
        <p:nvPicPr>
          <p:cNvPr id="9" name="Picture 8">
            <a:extLst>
              <a:ext uri="{FF2B5EF4-FFF2-40B4-BE49-F238E27FC236}">
                <a16:creationId xmlns:a16="http://schemas.microsoft.com/office/drawing/2014/main" id="{9980B5BC-6068-B649-8963-A5C9EC612ABE}"/>
              </a:ext>
            </a:extLst>
          </p:cNvPr>
          <p:cNvPicPr>
            <a:picLocks noChangeAspect="1"/>
          </p:cNvPicPr>
          <p:nvPr userDrawn="1"/>
        </p:nvPicPr>
        <p:blipFill rotWithShape="1">
          <a:blip r:embed="rId5"/>
          <a:srcRect l="3330" r="43584"/>
          <a:stretch/>
        </p:blipFill>
        <p:spPr>
          <a:xfrm>
            <a:off x="-1" y="5656014"/>
            <a:ext cx="12191999" cy="1135038"/>
          </a:xfrm>
          <a:prstGeom prst="rect">
            <a:avLst/>
          </a:prstGeom>
        </p:spPr>
      </p:pic>
    </p:spTree>
    <p:extLst>
      <p:ext uri="{BB962C8B-B14F-4D97-AF65-F5344CB8AC3E}">
        <p14:creationId xmlns:p14="http://schemas.microsoft.com/office/powerpoint/2010/main" val="419543869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susqi.org/" TargetMode="External"/><Relationship Id="rId3" Type="http://schemas.openxmlformats.org/officeDocument/2006/relationships/image" Target="../media/image3.png"/><Relationship Id="rId7" Type="http://schemas.openxmlformats.org/officeDocument/2006/relationships/hyperlink" Target="https://www.england.nhs.uk/ahp/greener-ahp-hub/where-you-can-make-a-positive-impact-towards-net-zero/" TargetMode="External"/><Relationship Id="rId2" Type="http://schemas.openxmlformats.org/officeDocument/2006/relationships/hyperlink" Target="https://www.climatepsychologyalliance.org/"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limatepsychologyalliance.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341153-C4DE-3A77-FFCB-A88BAD8480DB}"/>
              </a:ext>
            </a:extLst>
          </p:cNvPr>
          <p:cNvSpPr txBox="1"/>
          <p:nvPr/>
        </p:nvSpPr>
        <p:spPr>
          <a:xfrm>
            <a:off x="66366" y="698193"/>
            <a:ext cx="5864172" cy="3785652"/>
          </a:xfrm>
          <a:prstGeom prst="rect">
            <a:avLst/>
          </a:prstGeom>
          <a:noFill/>
        </p:spPr>
        <p:txBody>
          <a:bodyPr wrap="square">
            <a:spAutoFit/>
          </a:bodyPr>
          <a:lstStyle/>
          <a:p>
            <a:pPr algn="just"/>
            <a:r>
              <a:rPr lang="en-GB" sz="1200" dirty="0">
                <a:effectLst/>
                <a:latin typeface="Aptos"/>
                <a:ea typeface="Calibri" panose="020F0502020204030204" pitchFamily="34" charset="0"/>
                <a:cs typeface="Arial" panose="020B0604020202020204" pitchFamily="34" charset="0"/>
              </a:rPr>
              <a:t>Ewan Dick welcomed </a:t>
            </a:r>
            <a:r>
              <a:rPr lang="en-GB" sz="1200" dirty="0">
                <a:latin typeface="Aptos"/>
                <a:ea typeface="Calibri" panose="020F0502020204030204" pitchFamily="34" charset="0"/>
                <a:cs typeface="Arial" panose="020B0604020202020204" pitchFamily="34" charset="0"/>
              </a:rPr>
              <a:t>everyone </a:t>
            </a:r>
            <a:r>
              <a:rPr lang="en-GB" sz="1200" dirty="0">
                <a:effectLst/>
                <a:latin typeface="Aptos"/>
                <a:ea typeface="Calibri" panose="020F0502020204030204" pitchFamily="34" charset="0"/>
                <a:cs typeface="Arial" panose="020B0604020202020204" pitchFamily="34" charset="0"/>
              </a:rPr>
              <a:t>to the July “Strategy in Action” meeting and opened by introducing Karen Taylor (Assistant Sustainability Manger) who had been invited along to this month’s meeting to provide a Trust Sustainability update.</a:t>
            </a:r>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r>
              <a:rPr lang="en-GB" sz="1200" dirty="0">
                <a:solidFill>
                  <a:prstClr val="black"/>
                </a:solidFill>
                <a:latin typeface="Aptos"/>
                <a:ea typeface="Calibri" panose="020F0502020204030204" pitchFamily="34" charset="0"/>
                <a:cs typeface="Arial" panose="020B0604020202020204" pitchFamily="34" charset="0"/>
              </a:rPr>
              <a:t>Karen began her presentation by explaining the health risks and impacts on the delivery of patient care from climate change and then provided a reminder of the Trust Climate Emergency Strategy and vision to be a global leader in sustainable healthcare delivery and three goals of Net Zero, Clean Air and Zero Waste.</a:t>
            </a: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hlinkClick r:id="rId2"/>
            </a:endParaRPr>
          </a:p>
          <a:p>
            <a:pPr algn="just"/>
            <a:endParaRPr lang="en-GB" sz="1200" dirty="0">
              <a:hlinkClick r:id="rId2"/>
            </a:endParaRPr>
          </a:p>
          <a:p>
            <a:pPr algn="just"/>
            <a:endParaRPr lang="en-GB" sz="1200" dirty="0">
              <a:hlinkClick r:id="rId2"/>
            </a:endParaRPr>
          </a:p>
          <a:p>
            <a:pPr algn="just"/>
            <a:r>
              <a:rPr lang="en-GB" sz="1200" dirty="0">
                <a:hlinkClick r:id="rId2"/>
              </a:rPr>
              <a:t>Useful Resources:</a:t>
            </a:r>
          </a:p>
          <a:p>
            <a:pPr algn="just"/>
            <a:r>
              <a:rPr lang="en-GB" sz="1200" dirty="0">
                <a:hlinkClick r:id="rId2"/>
              </a:rPr>
              <a:t>https://www.climatepsychologyalliance.org/</a:t>
            </a:r>
            <a:endParaRPr lang="en-GB" sz="1200" dirty="0"/>
          </a:p>
        </p:txBody>
      </p:sp>
      <p:sp>
        <p:nvSpPr>
          <p:cNvPr id="8" name="TextBox 7">
            <a:extLst>
              <a:ext uri="{FF2B5EF4-FFF2-40B4-BE49-F238E27FC236}">
                <a16:creationId xmlns:a16="http://schemas.microsoft.com/office/drawing/2014/main" id="{E9878AD3-EE0B-7B40-33D0-824A414AF86A}"/>
              </a:ext>
            </a:extLst>
          </p:cNvPr>
          <p:cNvSpPr txBox="1"/>
          <p:nvPr/>
        </p:nvSpPr>
        <p:spPr>
          <a:xfrm>
            <a:off x="66366" y="297026"/>
            <a:ext cx="6096000" cy="338554"/>
          </a:xfrm>
          <a:prstGeom prst="rect">
            <a:avLst/>
          </a:prstGeom>
          <a:noFill/>
        </p:spPr>
        <p:txBody>
          <a:bodyPr wrap="square">
            <a:spAutoFit/>
          </a:bodyPr>
          <a:lstStyle/>
          <a:p>
            <a:pPr marL="0" indent="0">
              <a:buNone/>
            </a:pPr>
            <a:r>
              <a:rPr lang="en-GB" sz="1600" b="1" dirty="0">
                <a:solidFill>
                  <a:srgbClr val="1F3864"/>
                </a:solidFill>
                <a:effectLst/>
                <a:latin typeface="Arial" panose="020B0604020202020204" pitchFamily="34" charset="0"/>
                <a:ea typeface="Calibri" panose="020F0502020204030204" pitchFamily="34" charset="0"/>
                <a:cs typeface="Arial" panose="020B0604020202020204" pitchFamily="34" charset="0"/>
              </a:rPr>
              <a:t>Strategy in Action </a:t>
            </a:r>
            <a:r>
              <a:rPr lang="en-GB" sz="1600" b="1" dirty="0">
                <a:solidFill>
                  <a:srgbClr val="1F3864"/>
                </a:solidFill>
                <a:latin typeface="Arial" panose="020B0604020202020204" pitchFamily="34" charset="0"/>
                <a:ea typeface="Calibri" panose="020F0502020204030204" pitchFamily="34" charset="0"/>
                <a:cs typeface="Arial" panose="020B0604020202020204" pitchFamily="34" charset="0"/>
              </a:rPr>
              <a:t>Meeting Highlights (10.07.24)</a:t>
            </a: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450904B-2733-100F-17E0-53EE540FD492}"/>
              </a:ext>
            </a:extLst>
          </p:cNvPr>
          <p:cNvPicPr>
            <a:picLocks noChangeAspect="1"/>
          </p:cNvPicPr>
          <p:nvPr/>
        </p:nvPicPr>
        <p:blipFill>
          <a:blip r:embed="rId3"/>
          <a:stretch>
            <a:fillRect/>
          </a:stretch>
        </p:blipFill>
        <p:spPr>
          <a:xfrm>
            <a:off x="234666" y="2206846"/>
            <a:ext cx="2421880" cy="1813242"/>
          </a:xfrm>
          <a:prstGeom prst="rect">
            <a:avLst/>
          </a:prstGeom>
        </p:spPr>
      </p:pic>
      <p:pic>
        <p:nvPicPr>
          <p:cNvPr id="10" name="Picture 9">
            <a:extLst>
              <a:ext uri="{FF2B5EF4-FFF2-40B4-BE49-F238E27FC236}">
                <a16:creationId xmlns:a16="http://schemas.microsoft.com/office/drawing/2014/main" id="{D9D28230-FF68-39A0-C5D6-B3F18CA84135}"/>
              </a:ext>
            </a:extLst>
          </p:cNvPr>
          <p:cNvPicPr>
            <a:picLocks noChangeAspect="1"/>
          </p:cNvPicPr>
          <p:nvPr/>
        </p:nvPicPr>
        <p:blipFill>
          <a:blip r:embed="rId4"/>
          <a:stretch>
            <a:fillRect/>
          </a:stretch>
        </p:blipFill>
        <p:spPr>
          <a:xfrm>
            <a:off x="4463363" y="4205772"/>
            <a:ext cx="1355446" cy="1302689"/>
          </a:xfrm>
          <a:prstGeom prst="rect">
            <a:avLst/>
          </a:prstGeom>
        </p:spPr>
      </p:pic>
      <p:pic>
        <p:nvPicPr>
          <p:cNvPr id="12" name="Picture 11">
            <a:extLst>
              <a:ext uri="{FF2B5EF4-FFF2-40B4-BE49-F238E27FC236}">
                <a16:creationId xmlns:a16="http://schemas.microsoft.com/office/drawing/2014/main" id="{7062B754-E966-552E-0067-B39F9FA35C45}"/>
              </a:ext>
            </a:extLst>
          </p:cNvPr>
          <p:cNvPicPr>
            <a:picLocks noChangeAspect="1"/>
          </p:cNvPicPr>
          <p:nvPr/>
        </p:nvPicPr>
        <p:blipFill rotWithShape="1">
          <a:blip r:embed="rId5"/>
          <a:srcRect r="1274" b="6970"/>
          <a:stretch/>
        </p:blipFill>
        <p:spPr>
          <a:xfrm>
            <a:off x="2996188" y="4205771"/>
            <a:ext cx="1248131" cy="1302689"/>
          </a:xfrm>
          <a:prstGeom prst="rect">
            <a:avLst/>
          </a:prstGeom>
          <a:ln>
            <a:noFill/>
          </a:ln>
        </p:spPr>
      </p:pic>
      <p:pic>
        <p:nvPicPr>
          <p:cNvPr id="1026" name="Picture 2">
            <a:extLst>
              <a:ext uri="{FF2B5EF4-FFF2-40B4-BE49-F238E27FC236}">
                <a16:creationId xmlns:a16="http://schemas.microsoft.com/office/drawing/2014/main" id="{030AC3A1-2656-EC88-D0CE-B87C941926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6188" y="2398458"/>
            <a:ext cx="2594708" cy="17194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2BDDC0B-435E-2C44-E122-E315C1526F17}"/>
              </a:ext>
            </a:extLst>
          </p:cNvPr>
          <p:cNvSpPr txBox="1"/>
          <p:nvPr/>
        </p:nvSpPr>
        <p:spPr>
          <a:xfrm>
            <a:off x="6157451" y="1074022"/>
            <a:ext cx="5802721" cy="4339650"/>
          </a:xfrm>
          <a:prstGeom prst="rect">
            <a:avLst/>
          </a:prstGeom>
          <a:noFill/>
        </p:spPr>
        <p:txBody>
          <a:bodyPr wrap="square" lIns="91440" tIns="45720" rIns="91440" bIns="45720" anchor="t">
            <a:spAutoFit/>
          </a:bodyPr>
          <a:lstStyle/>
          <a:p>
            <a:pPr algn="just"/>
            <a:r>
              <a:rPr lang="en-GB" sz="1200" dirty="0">
                <a:effectLst/>
                <a:latin typeface="Aptos"/>
                <a:ea typeface="Calibri" panose="020F0502020204030204" pitchFamily="34" charset="0"/>
                <a:cs typeface="Arial" panose="020B0604020202020204" pitchFamily="34" charset="0"/>
              </a:rPr>
              <a:t>The discussion then went on to detail som</a:t>
            </a:r>
            <a:r>
              <a:rPr lang="en-GB" sz="1200" dirty="0">
                <a:latin typeface="Aptos"/>
                <a:ea typeface="Calibri" panose="020F0502020204030204" pitchFamily="34" charset="0"/>
                <a:cs typeface="Arial" panose="020B0604020202020204" pitchFamily="34" charset="0"/>
              </a:rPr>
              <a:t>e of the work that is already happening to support the sustainability strategy such as the de-carbonisation of Regent Point, the planned exit from the CAV site and the Green the Grey nature trail at the Freeman. Karen added that there are so many ways to get involved from </a:t>
            </a:r>
            <a:r>
              <a:rPr lang="en-GB" sz="1200" dirty="0">
                <a:solidFill>
                  <a:prstClr val="black"/>
                </a:solidFill>
                <a:latin typeface="Aptos"/>
                <a:ea typeface="Calibri" panose="020F0502020204030204" pitchFamily="34" charset="0"/>
                <a:cs typeface="Arial" panose="020B0604020202020204" pitchFamily="34" charset="0"/>
              </a:rPr>
              <a:t>becoming a Green Champion and embedding sustainability as a regular agenda item team meetings to creating a 10 Step Sustainability framework.</a:t>
            </a: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r>
              <a:rPr lang="en-GB" sz="1200" dirty="0">
                <a:solidFill>
                  <a:prstClr val="black"/>
                </a:solidFill>
                <a:latin typeface="Aptos"/>
                <a:ea typeface="Calibri" panose="020F0502020204030204" pitchFamily="34" charset="0"/>
                <a:cs typeface="Arial" panose="020B0604020202020204" pitchFamily="34" charset="0"/>
              </a:rPr>
              <a:t>Ewan also added that we need to consider how we work more effectively and build in environmental positives such as avoiding admissions, clinical interventions and increasing the use of PIFU to reduce unnecessary appointments. </a:t>
            </a: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r>
              <a:rPr lang="en-GB" sz="1200" dirty="0">
                <a:solidFill>
                  <a:prstClr val="black"/>
                </a:solidFill>
                <a:latin typeface="Aptos"/>
                <a:ea typeface="Calibri" panose="020F0502020204030204" pitchFamily="34" charset="0"/>
                <a:cs typeface="Arial"/>
              </a:rPr>
              <a:t>James Callaghan, Head of Dietetics &amp; Nutrition highlighted some of the work his team had been doing over the last year to generate a sustainability action plan. Ideas from the team included building a relationship with the Sustainability team, increasing awareness among the team through internal and external training and sharing success stories to inspire others. There was also discussion around how some project ideas were being shared and could benefit teams from other NHS Trusts.</a:t>
            </a: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r>
              <a:rPr lang="en-GB" sz="1200" dirty="0">
                <a:solidFill>
                  <a:prstClr val="black"/>
                </a:solidFill>
                <a:latin typeface="Aptos"/>
                <a:ea typeface="Calibri" panose="020F0502020204030204" pitchFamily="34" charset="0"/>
                <a:cs typeface="Arial"/>
              </a:rPr>
              <a:t>We agreed that the Heads of Service to make a start on their sustainability journey by creating a plan, using the 10 Step Sustainability Framework and collectively aim over the next 6 months to increase awareness and understanding and embed sustainability as a principle.</a:t>
            </a:r>
          </a:p>
          <a:p>
            <a:pPr algn="just"/>
            <a:r>
              <a:rPr lang="en-GB" sz="1200" dirty="0">
                <a:hlinkClick r:id="rId2"/>
              </a:rPr>
              <a:t>https://www.climatepsychologyalliance.org/</a:t>
            </a:r>
            <a:endParaRPr lang="en-GB" sz="1200" dirty="0"/>
          </a:p>
        </p:txBody>
      </p:sp>
      <p:sp>
        <p:nvSpPr>
          <p:cNvPr id="15" name="TextBox 14">
            <a:extLst>
              <a:ext uri="{FF2B5EF4-FFF2-40B4-BE49-F238E27FC236}">
                <a16:creationId xmlns:a16="http://schemas.microsoft.com/office/drawing/2014/main" id="{2DA940AB-6E39-78C7-B9AB-8BE48A207DFD}"/>
              </a:ext>
            </a:extLst>
          </p:cNvPr>
          <p:cNvSpPr txBox="1"/>
          <p:nvPr/>
        </p:nvSpPr>
        <p:spPr>
          <a:xfrm>
            <a:off x="76996" y="4299179"/>
            <a:ext cx="2807463" cy="1200329"/>
          </a:xfrm>
          <a:prstGeom prst="rect">
            <a:avLst/>
          </a:prstGeom>
          <a:noFill/>
        </p:spPr>
        <p:txBody>
          <a:bodyPr wrap="square">
            <a:spAutoFit/>
          </a:bodyPr>
          <a:lstStyle/>
          <a:p>
            <a:pPr algn="just"/>
            <a:endParaRPr lang="en-GB" sz="1200" dirty="0">
              <a:hlinkClick r:id="rId7" tooltip="https://www.england.nhs.uk/ahp/greener-ahp-hub/where-you-can-make-a-positive-impact-towards-net-zero/"/>
            </a:endParaRPr>
          </a:p>
          <a:p>
            <a:pPr algn="just"/>
            <a:r>
              <a:rPr lang="en-GB" sz="1200" dirty="0">
                <a:hlinkClick r:id="rId7" tooltip="https://www.england.nhs.uk/ahp/greener-ahp-hub/where-you-can-make-a-positive-impact-towards-net-zero/"/>
              </a:rPr>
              <a:t>NHS England » Where you can make a positive impact towards net zero</a:t>
            </a:r>
            <a:endParaRPr lang="en-GB" sz="1200" dirty="0">
              <a:solidFill>
                <a:prstClr val="black"/>
              </a:solidFill>
              <a:latin typeface="Aptos"/>
              <a:ea typeface="Calibri" panose="020F0502020204030204" pitchFamily="34" charset="0"/>
              <a:cs typeface="Arial" panose="020B0604020202020204" pitchFamily="34" charset="0"/>
            </a:endParaRPr>
          </a:p>
          <a:p>
            <a:pPr algn="just"/>
            <a:endParaRPr kumimoji="0" lang="en-GB" sz="1200" b="0" i="0" u="none" strike="noStrike" kern="1200" cap="none" spc="0" normalizeH="0" baseline="0" noProof="0" dirty="0">
              <a:ln>
                <a:noFill/>
              </a:ln>
              <a:solidFill>
                <a:prstClr val="black"/>
              </a:solidFill>
              <a:effectLst/>
              <a:uLnTx/>
              <a:uFillTx/>
              <a:latin typeface="Aptos"/>
              <a:ea typeface="Calibri" panose="020F0502020204030204" pitchFamily="34" charset="0"/>
              <a:cs typeface="Arial" panose="020B0604020202020204" pitchFamily="34" charset="0"/>
            </a:endParaRPr>
          </a:p>
          <a:p>
            <a:pPr algn="just"/>
            <a:r>
              <a:rPr lang="en-GB" sz="1200" dirty="0">
                <a:hlinkClick r:id="rId8" tooltip="https://www.susqi.org/"/>
              </a:rPr>
              <a:t>Home | Sustainable Quality Improvement (susqi.org)</a:t>
            </a:r>
            <a:endParaRPr kumimoji="0" lang="en-GB" sz="1200" b="0" i="0" u="none" strike="noStrike" kern="1200" cap="none" spc="0" normalizeH="0" baseline="0" noProof="0" dirty="0">
              <a:ln>
                <a:noFill/>
              </a:ln>
              <a:solidFill>
                <a:prstClr val="black"/>
              </a:solidFill>
              <a:effectLst/>
              <a:uLnTx/>
              <a:uFillTx/>
              <a:latin typeface="Aptos"/>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2557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341153-C4DE-3A77-FFCB-A88BAD8480DB}"/>
              </a:ext>
            </a:extLst>
          </p:cNvPr>
          <p:cNvSpPr txBox="1"/>
          <p:nvPr/>
        </p:nvSpPr>
        <p:spPr>
          <a:xfrm>
            <a:off x="66365" y="635580"/>
            <a:ext cx="5864172" cy="5262979"/>
          </a:xfrm>
          <a:prstGeom prst="rect">
            <a:avLst/>
          </a:prstGeom>
          <a:noFill/>
        </p:spPr>
        <p:txBody>
          <a:bodyPr wrap="square" lIns="91440" tIns="45720" rIns="91440" bIns="45720" anchor="t">
            <a:spAutoFit/>
          </a:bodyPr>
          <a:lstStyle/>
          <a:p>
            <a:pPr algn="just"/>
            <a:r>
              <a:rPr lang="en-GB" sz="1200" dirty="0">
                <a:effectLst/>
                <a:latin typeface="Aptos"/>
                <a:ea typeface="Calibri" panose="020F0502020204030204" pitchFamily="34" charset="0"/>
                <a:cs typeface="Arial" panose="020B0604020202020204" pitchFamily="34" charset="0"/>
              </a:rPr>
              <a:t>The next part of the meeting focused on Active Hos</a:t>
            </a:r>
            <a:r>
              <a:rPr lang="en-GB" sz="1200" dirty="0">
                <a:latin typeface="Aptos"/>
                <a:ea typeface="Calibri" panose="020F0502020204030204" pitchFamily="34" charset="0"/>
                <a:cs typeface="Arial" panose="020B0604020202020204" pitchFamily="34" charset="0"/>
              </a:rPr>
              <a:t>pitals and an update from Cath Turner and Kate Hallsworth.</a:t>
            </a: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r>
              <a:rPr lang="en-GB" sz="1200" dirty="0">
                <a:solidFill>
                  <a:prstClr val="black"/>
                </a:solidFill>
                <a:latin typeface="Aptos"/>
                <a:ea typeface="Calibri" panose="020F0502020204030204" pitchFamily="34" charset="0"/>
                <a:cs typeface="Arial"/>
              </a:rPr>
              <a:t>Kate explained that in the North-East, inactivity levels (people who do less than 30 mins activity over the course of the week) are higher than in the rest of England, with over a third of the Newcastle population being inactive. </a:t>
            </a: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panose="020B0004020202020204" pitchFamily="34" charset="0"/>
              <a:ea typeface="Calibri" panose="020F0502020204030204" pitchFamily="34" charset="0"/>
              <a:cs typeface="Arial" panose="020B0604020202020204" pitchFamily="34" charset="0"/>
            </a:endParaRPr>
          </a:p>
          <a:p>
            <a:pPr algn="just"/>
            <a:endParaRPr lang="en-GB" sz="1200" dirty="0">
              <a:solidFill>
                <a:prstClr val="black"/>
              </a:solidFill>
              <a:latin typeface="Aptos" panose="020B0004020202020204" pitchFamily="34" charset="0"/>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hlinkClick r:id="rId2"/>
            </a:endParaRPr>
          </a:p>
          <a:p>
            <a:pPr algn="just"/>
            <a:endParaRPr lang="en-GB" sz="1200" dirty="0">
              <a:hlinkClick r:id="rId2"/>
            </a:endParaRPr>
          </a:p>
          <a:p>
            <a:pPr algn="just"/>
            <a:endParaRPr lang="en-GB" sz="1200" dirty="0">
              <a:hlinkClick r:id="rId2"/>
            </a:endParaRPr>
          </a:p>
          <a:p>
            <a:pPr algn="just"/>
            <a:endParaRPr lang="en-GB" sz="1200" dirty="0">
              <a:hlinkClick r:id="rId2"/>
            </a:endParaRPr>
          </a:p>
          <a:p>
            <a:pPr algn="just"/>
            <a:endParaRPr lang="en-GB" sz="1200" dirty="0">
              <a:hlinkClick r:id="rId2"/>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solidFill>
                <a:prstClr val="black"/>
              </a:solidFill>
              <a:latin typeface="Aptos"/>
              <a:ea typeface="Calibri" panose="020F0502020204030204" pitchFamily="34" charset="0"/>
              <a:cs typeface="Arial" panose="020B0604020202020204" pitchFamily="34" charset="0"/>
            </a:endParaRPr>
          </a:p>
          <a:p>
            <a:pPr algn="just"/>
            <a:endParaRPr lang="en-GB" sz="1200" dirty="0">
              <a:latin typeface="Aptos"/>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9878AD3-EE0B-7B40-33D0-824A414AF86A}"/>
              </a:ext>
            </a:extLst>
          </p:cNvPr>
          <p:cNvSpPr txBox="1"/>
          <p:nvPr/>
        </p:nvSpPr>
        <p:spPr>
          <a:xfrm>
            <a:off x="66366" y="297026"/>
            <a:ext cx="6096000" cy="338554"/>
          </a:xfrm>
          <a:prstGeom prst="rect">
            <a:avLst/>
          </a:prstGeom>
          <a:noFill/>
        </p:spPr>
        <p:txBody>
          <a:bodyPr wrap="square">
            <a:spAutoFit/>
          </a:bodyPr>
          <a:lstStyle/>
          <a:p>
            <a:pPr marL="0" indent="0">
              <a:buNone/>
            </a:pPr>
            <a:r>
              <a:rPr lang="en-GB" sz="1600" b="1" dirty="0">
                <a:solidFill>
                  <a:srgbClr val="1F3864"/>
                </a:solidFill>
                <a:effectLst/>
                <a:latin typeface="Arial" panose="020B0604020202020204" pitchFamily="34" charset="0"/>
                <a:ea typeface="Calibri" panose="020F0502020204030204" pitchFamily="34" charset="0"/>
                <a:cs typeface="Arial" panose="020B0604020202020204" pitchFamily="34" charset="0"/>
              </a:rPr>
              <a:t>Strategy in Action </a:t>
            </a:r>
            <a:r>
              <a:rPr lang="en-GB" sz="1600" b="1" dirty="0">
                <a:solidFill>
                  <a:srgbClr val="1F3864"/>
                </a:solidFill>
                <a:latin typeface="Arial" panose="020B0604020202020204" pitchFamily="34" charset="0"/>
                <a:ea typeface="Calibri" panose="020F0502020204030204" pitchFamily="34" charset="0"/>
                <a:cs typeface="Arial" panose="020B0604020202020204" pitchFamily="34" charset="0"/>
              </a:rPr>
              <a:t>Meeting Highlights (10.07.24)</a:t>
            </a: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21B15DBB-794A-C8ED-16FB-E7CD1AAA2F96}"/>
              </a:ext>
            </a:extLst>
          </p:cNvPr>
          <p:cNvSpPr txBox="1"/>
          <p:nvPr/>
        </p:nvSpPr>
        <p:spPr>
          <a:xfrm>
            <a:off x="6261465" y="3134210"/>
            <a:ext cx="5765072" cy="2677656"/>
          </a:xfrm>
          <a:prstGeom prst="rect">
            <a:avLst/>
          </a:prstGeom>
          <a:noFill/>
        </p:spPr>
        <p:txBody>
          <a:bodyPr wrap="square">
            <a:spAutoFit/>
          </a:bodyPr>
          <a:lstStyle/>
          <a:p>
            <a:pPr algn="just"/>
            <a:r>
              <a:rPr lang="en-US" sz="1200" dirty="0">
                <a:solidFill>
                  <a:srgbClr val="000000"/>
                </a:solidFill>
                <a:latin typeface="Aptos" panose="020B0004020202020204" pitchFamily="34" charset="0"/>
                <a:ea typeface="Times New Roman" panose="02020603050405020304" pitchFamily="18" charset="0"/>
              </a:rPr>
              <a:t>Turning attention to the recent event </a:t>
            </a:r>
            <a:r>
              <a:rPr lang="en-US" sz="1200" dirty="0" err="1">
                <a:solidFill>
                  <a:srgbClr val="000000"/>
                </a:solidFill>
                <a:latin typeface="Aptos" panose="020B0004020202020204" pitchFamily="34" charset="0"/>
                <a:ea typeface="Times New Roman" panose="02020603050405020304" pitchFamily="18" charset="0"/>
              </a:rPr>
              <a:t>organised</a:t>
            </a:r>
            <a:r>
              <a:rPr lang="en-US" sz="1200" dirty="0">
                <a:solidFill>
                  <a:srgbClr val="000000"/>
                </a:solidFill>
                <a:latin typeface="Aptos" panose="020B0004020202020204" pitchFamily="34" charset="0"/>
                <a:ea typeface="Times New Roman" panose="02020603050405020304" pitchFamily="18" charset="0"/>
              </a:rPr>
              <a:t> by Cath and Kate on the 4</a:t>
            </a:r>
            <a:r>
              <a:rPr lang="en-US" sz="1200" baseline="30000" dirty="0">
                <a:solidFill>
                  <a:srgbClr val="000000"/>
                </a:solidFill>
                <a:latin typeface="Aptos" panose="020B0004020202020204" pitchFamily="34" charset="0"/>
                <a:ea typeface="Times New Roman" panose="02020603050405020304" pitchFamily="18" charset="0"/>
              </a:rPr>
              <a:t>th</a:t>
            </a:r>
            <a:r>
              <a:rPr lang="en-US" sz="1200" dirty="0">
                <a:solidFill>
                  <a:srgbClr val="000000"/>
                </a:solidFill>
                <a:latin typeface="Aptos" panose="020B0004020202020204" pitchFamily="34" charset="0"/>
                <a:ea typeface="Times New Roman" panose="02020603050405020304" pitchFamily="18" charset="0"/>
              </a:rPr>
              <a:t> July “</a:t>
            </a:r>
            <a:r>
              <a:rPr lang="en-GB" sz="1200" dirty="0">
                <a:latin typeface="Aptos"/>
                <a:ea typeface="Calibri" panose="020F0502020204030204" pitchFamily="34" charset="0"/>
                <a:cs typeface="Arial" panose="020B0604020202020204" pitchFamily="34" charset="0"/>
              </a:rPr>
              <a:t>Embedding Physical Activity in Healthcare across NUTH”, Ewan </a:t>
            </a:r>
            <a:r>
              <a:rPr lang="en-US" sz="1200" dirty="0">
                <a:solidFill>
                  <a:srgbClr val="000000"/>
                </a:solidFill>
                <a:effectLst/>
                <a:latin typeface="Aptos" panose="020B0004020202020204" pitchFamily="34" charset="0"/>
                <a:ea typeface="Times New Roman" panose="02020603050405020304" pitchFamily="18" charset="0"/>
              </a:rPr>
              <a:t>commented that the purpose of the event was to bring together colleagues across acute, community, adults and paeds to understand and discuss issues and advocate broader aspects of physical activity and how we can influence it.</a:t>
            </a:r>
          </a:p>
          <a:p>
            <a:pPr algn="just"/>
            <a:endParaRPr lang="en-US" sz="1200" dirty="0">
              <a:solidFill>
                <a:srgbClr val="000000"/>
              </a:solidFill>
              <a:latin typeface="Aptos" panose="020B0004020202020204" pitchFamily="34" charset="0"/>
            </a:endParaRPr>
          </a:p>
          <a:p>
            <a:pPr marL="10795"/>
            <a:r>
              <a:rPr lang="en-US" sz="1200" dirty="0">
                <a:solidFill>
                  <a:srgbClr val="000000"/>
                </a:solidFill>
                <a:latin typeface="Aptos" panose="020B0004020202020204" pitchFamily="34" charset="0"/>
                <a:ea typeface="Times New Roman" panose="02020603050405020304" pitchFamily="18" charset="0"/>
              </a:rPr>
              <a:t>Cath and Kate added that t</a:t>
            </a:r>
            <a:r>
              <a:rPr lang="en-US" sz="1200" dirty="0">
                <a:solidFill>
                  <a:srgbClr val="000000"/>
                </a:solidFill>
                <a:effectLst/>
                <a:latin typeface="Aptos" panose="020B0004020202020204" pitchFamily="34" charset="0"/>
                <a:ea typeface="Times New Roman" panose="02020603050405020304" pitchFamily="18" charset="0"/>
              </a:rPr>
              <a:t>here’s a huge gap between the push to get people out of hospital quicker its fundamental that we build a network of people who are advocates and resources to support the delivery of interventions in different settings. </a:t>
            </a:r>
            <a:endParaRPr lang="en-GB" sz="1200" dirty="0">
              <a:effectLst/>
              <a:latin typeface="Aptos" panose="020B0004020202020204" pitchFamily="34" charset="0"/>
              <a:ea typeface="Times New Roman" panose="02020603050405020304" pitchFamily="18" charset="0"/>
            </a:endParaRPr>
          </a:p>
          <a:p>
            <a:pPr marL="10795"/>
            <a:r>
              <a:rPr lang="en-US" sz="1200" dirty="0">
                <a:solidFill>
                  <a:srgbClr val="000000"/>
                </a:solidFill>
                <a:effectLst/>
                <a:latin typeface="Aptos" panose="020B0004020202020204" pitchFamily="34" charset="0"/>
                <a:ea typeface="Times New Roman" panose="02020603050405020304" pitchFamily="18" charset="0"/>
              </a:rPr>
              <a:t> </a:t>
            </a:r>
            <a:endParaRPr lang="en-GB" sz="1200" dirty="0">
              <a:effectLst/>
              <a:latin typeface="Aptos" panose="020B0004020202020204" pitchFamily="34" charset="0"/>
              <a:ea typeface="Times New Roman" panose="02020603050405020304" pitchFamily="18" charset="0"/>
            </a:endParaRPr>
          </a:p>
          <a:p>
            <a:pPr marL="10795"/>
            <a:r>
              <a:rPr lang="en-US" sz="1200" dirty="0">
                <a:solidFill>
                  <a:srgbClr val="000000"/>
                </a:solidFill>
                <a:effectLst/>
                <a:latin typeface="Aptos" panose="020B0004020202020204" pitchFamily="34" charset="0"/>
                <a:ea typeface="Times New Roman" panose="02020603050405020304" pitchFamily="18" charset="0"/>
              </a:rPr>
              <a:t>Ewan concluded this part of this discussion and led into the final part of the meeting where the focus turned to how we might like to develop, re-shape and re-focus our strategic priorities.</a:t>
            </a:r>
            <a:endParaRPr lang="en-GB" sz="1200" dirty="0">
              <a:effectLst/>
              <a:latin typeface="Aptos" panose="020B0004020202020204" pitchFamily="34" charset="0"/>
              <a:ea typeface="Times New Roman" panose="02020603050405020304" pitchFamily="18" charset="0"/>
            </a:endParaRPr>
          </a:p>
          <a:p>
            <a:pPr algn="just"/>
            <a:endParaRPr lang="en-GB" sz="1200" dirty="0">
              <a:latin typeface="Aptos" panose="020B0004020202020204" pitchFamily="34" charset="0"/>
            </a:endParaRPr>
          </a:p>
        </p:txBody>
      </p:sp>
      <p:sp>
        <p:nvSpPr>
          <p:cNvPr id="6" name="TextBox 5">
            <a:extLst>
              <a:ext uri="{FF2B5EF4-FFF2-40B4-BE49-F238E27FC236}">
                <a16:creationId xmlns:a16="http://schemas.microsoft.com/office/drawing/2014/main" id="{065068A3-25F7-A400-D69D-6E0ED0C4E318}"/>
              </a:ext>
            </a:extLst>
          </p:cNvPr>
          <p:cNvSpPr txBox="1"/>
          <p:nvPr/>
        </p:nvSpPr>
        <p:spPr>
          <a:xfrm>
            <a:off x="6261465" y="982640"/>
            <a:ext cx="5765072" cy="2308324"/>
          </a:xfrm>
          <a:prstGeom prst="rect">
            <a:avLst/>
          </a:prstGeom>
          <a:noFill/>
        </p:spPr>
        <p:txBody>
          <a:bodyPr wrap="square" lIns="91440" tIns="45720" rIns="91440" bIns="45720" anchor="t">
            <a:spAutoFit/>
          </a:bodyPr>
          <a:lstStyle/>
          <a:p>
            <a:pPr algn="just"/>
            <a:r>
              <a:rPr lang="en-GB" sz="1200" dirty="0">
                <a:solidFill>
                  <a:prstClr val="black"/>
                </a:solidFill>
                <a:latin typeface="Aptos"/>
                <a:ea typeface="Calibri" panose="020F0502020204030204" pitchFamily="34" charset="0"/>
                <a:cs typeface="Arial"/>
              </a:rPr>
              <a:t>Over 300 patients were  screened for intervention from the youngest aged 21 to the oldest aged 93 and nearly 400 active conversations and 1800 </a:t>
            </a:r>
            <a:r>
              <a:rPr lang="en-GB" sz="1200">
                <a:solidFill>
                  <a:prstClr val="black"/>
                </a:solidFill>
                <a:latin typeface="Aptos"/>
                <a:ea typeface="Calibri" panose="020F0502020204030204" pitchFamily="34" charset="0"/>
                <a:cs typeface="Arial"/>
              </a:rPr>
              <a:t>activity-based</a:t>
            </a:r>
            <a:r>
              <a:rPr lang="en-GB" sz="1200" dirty="0">
                <a:solidFill>
                  <a:prstClr val="black"/>
                </a:solidFill>
                <a:latin typeface="Aptos"/>
                <a:ea typeface="Calibri" panose="020F0502020204030204" pitchFamily="34" charset="0"/>
                <a:cs typeface="Arial"/>
              </a:rPr>
              <a:t> interventions were completed. The next challenge is to map out where patients go next – mapping out the links between hospital and community.</a:t>
            </a:r>
          </a:p>
          <a:p>
            <a:pPr algn="just"/>
            <a:endParaRPr lang="en-GB" sz="1200" dirty="0">
              <a:solidFill>
                <a:prstClr val="black"/>
              </a:solidFill>
              <a:latin typeface="Aptos" panose="020B0004020202020204" pitchFamily="34" charset="0"/>
              <a:ea typeface="Calibri" panose="020F0502020204030204" pitchFamily="34" charset="0"/>
              <a:cs typeface="Arial" panose="020B0604020202020204" pitchFamily="34" charset="0"/>
            </a:endParaRPr>
          </a:p>
          <a:p>
            <a:pPr marL="10795"/>
            <a:r>
              <a:rPr lang="en-US" sz="1200" dirty="0">
                <a:solidFill>
                  <a:srgbClr val="000000"/>
                </a:solidFill>
                <a:effectLst/>
                <a:latin typeface="Aptos" panose="020B0004020202020204" pitchFamily="34" charset="0"/>
                <a:ea typeface="Times New Roman" panose="02020603050405020304" pitchFamily="18" charset="0"/>
              </a:rPr>
              <a:t>What’s next?</a:t>
            </a:r>
            <a:endParaRPr lang="en-GB" sz="1200" dirty="0">
              <a:effectLst/>
              <a:latin typeface="Aptos" panose="020B00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00" dirty="0">
                <a:solidFill>
                  <a:srgbClr val="000000"/>
                </a:solidFill>
                <a:effectLst/>
                <a:latin typeface="Aptos" panose="020B0004020202020204" pitchFamily="34" charset="0"/>
                <a:ea typeface="Times New Roman" panose="02020603050405020304" pitchFamily="18" charset="0"/>
              </a:rPr>
              <a:t>Building further connections</a:t>
            </a:r>
            <a:endParaRPr lang="en-GB" sz="1200" dirty="0">
              <a:effectLst/>
              <a:latin typeface="Aptos" panose="020B00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00" dirty="0">
                <a:solidFill>
                  <a:srgbClr val="000000"/>
                </a:solidFill>
                <a:effectLst/>
                <a:latin typeface="Aptos" panose="020B0004020202020204" pitchFamily="34" charset="0"/>
                <a:ea typeface="Times New Roman" panose="02020603050405020304" pitchFamily="18" charset="0"/>
              </a:rPr>
              <a:t>Embedding a meaningful offer for patients</a:t>
            </a:r>
            <a:endParaRPr lang="en-GB" sz="1200" dirty="0">
              <a:effectLst/>
              <a:latin typeface="Aptos" panose="020B00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00" dirty="0">
                <a:solidFill>
                  <a:srgbClr val="000000"/>
                </a:solidFill>
                <a:effectLst/>
                <a:latin typeface="Aptos" panose="020B0004020202020204" pitchFamily="34" charset="0"/>
                <a:ea typeface="Times New Roman" panose="02020603050405020304" pitchFamily="18" charset="0"/>
              </a:rPr>
              <a:t>Physical activity calculator on eRecord</a:t>
            </a:r>
            <a:endParaRPr lang="en-GB" sz="1200" dirty="0">
              <a:effectLst/>
              <a:latin typeface="Aptos" panose="020B0004020202020204" pitchFamily="34" charset="0"/>
              <a:ea typeface="Times New Roman" panose="02020603050405020304" pitchFamily="18" charset="0"/>
            </a:endParaRPr>
          </a:p>
          <a:p>
            <a:pPr marL="342900" lvl="0" indent="-342900">
              <a:buFont typeface="Symbol" panose="05050102010706020507" pitchFamily="18" charset="2"/>
              <a:buChar char=""/>
            </a:pPr>
            <a:r>
              <a:rPr lang="en-US" sz="1200" dirty="0">
                <a:solidFill>
                  <a:srgbClr val="000000"/>
                </a:solidFill>
                <a:effectLst/>
                <a:latin typeface="Aptos" panose="020B0004020202020204" pitchFamily="34" charset="0"/>
                <a:ea typeface="Times New Roman" panose="02020603050405020304" pitchFamily="18" charset="0"/>
              </a:rPr>
              <a:t>Running a workshop to develop a Physical </a:t>
            </a:r>
            <a:r>
              <a:rPr lang="en-US" sz="1200" dirty="0">
                <a:solidFill>
                  <a:srgbClr val="000000"/>
                </a:solidFill>
                <a:latin typeface="Aptos" panose="020B0004020202020204" pitchFamily="34" charset="0"/>
                <a:ea typeface="Times New Roman" panose="02020603050405020304" pitchFamily="18" charset="0"/>
              </a:rPr>
              <a:t>C</a:t>
            </a:r>
            <a:r>
              <a:rPr lang="en-US" sz="1200" dirty="0">
                <a:solidFill>
                  <a:srgbClr val="000000"/>
                </a:solidFill>
                <a:effectLst/>
                <a:latin typeface="Aptos" panose="020B0004020202020204" pitchFamily="34" charset="0"/>
                <a:ea typeface="Times New Roman" panose="02020603050405020304" pitchFamily="18" charset="0"/>
              </a:rPr>
              <a:t>hampion network to collaborate and moving initiatives forward together.</a:t>
            </a:r>
            <a:endParaRPr lang="en-GB" sz="1200" dirty="0">
              <a:effectLst/>
              <a:latin typeface="Aptos" panose="020B0004020202020204" pitchFamily="34" charset="0"/>
              <a:ea typeface="Times New Roman" panose="02020603050405020304" pitchFamily="18" charset="0"/>
            </a:endParaRPr>
          </a:p>
          <a:p>
            <a:pPr algn="just"/>
            <a:endParaRPr lang="en-GB" sz="1200" dirty="0">
              <a:solidFill>
                <a:prstClr val="black"/>
              </a:solidFill>
              <a:latin typeface="Aptos" panose="020B00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425C029-1798-4F23-BB2A-5B509A9F2AA1}"/>
              </a:ext>
            </a:extLst>
          </p:cNvPr>
          <p:cNvPicPr>
            <a:picLocks noChangeAspect="1"/>
          </p:cNvPicPr>
          <p:nvPr/>
        </p:nvPicPr>
        <p:blipFill>
          <a:blip r:embed="rId3"/>
          <a:stretch>
            <a:fillRect/>
          </a:stretch>
        </p:blipFill>
        <p:spPr>
          <a:xfrm>
            <a:off x="2908549" y="2160697"/>
            <a:ext cx="2952431" cy="1808364"/>
          </a:xfrm>
          <a:prstGeom prst="rect">
            <a:avLst/>
          </a:prstGeom>
        </p:spPr>
      </p:pic>
      <p:sp>
        <p:nvSpPr>
          <p:cNvPr id="11" name="TextBox 10">
            <a:extLst>
              <a:ext uri="{FF2B5EF4-FFF2-40B4-BE49-F238E27FC236}">
                <a16:creationId xmlns:a16="http://schemas.microsoft.com/office/drawing/2014/main" id="{4317758B-5F50-0014-023F-79D9B2223DBD}"/>
              </a:ext>
            </a:extLst>
          </p:cNvPr>
          <p:cNvSpPr txBox="1"/>
          <p:nvPr/>
        </p:nvSpPr>
        <p:spPr>
          <a:xfrm>
            <a:off x="66364" y="1835908"/>
            <a:ext cx="2772629"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a:ea typeface="Calibri" panose="020F0502020204030204" pitchFamily="34" charset="0"/>
                <a:cs typeface="Arial" panose="020B0604020202020204" pitchFamily="34" charset="0"/>
              </a:rPr>
              <a:t>The Active Hospitals project was a 23 month pilot funded by Newcastle Hospital Charity with the aim of:</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ptos"/>
              <a:ea typeface="Calibri" panose="020F0502020204030204" pitchFamily="34" charset="0"/>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ptos"/>
                <a:ea typeface="Calibri" panose="020F0502020204030204" pitchFamily="34" charset="0"/>
                <a:cs typeface="Arial" panose="020B0604020202020204" pitchFamily="34" charset="0"/>
              </a:rPr>
              <a:t>Supporting patients with long term conditions to become more physically active on the wards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ptos"/>
                <a:ea typeface="Calibri" panose="020F0502020204030204" pitchFamily="34" charset="0"/>
                <a:cs typeface="Arial" panose="020B0604020202020204" pitchFamily="34" charset="0"/>
              </a:rPr>
              <a:t>Supporting patients to become more active on discharge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ptos"/>
                <a:ea typeface="Calibri" panose="020F0502020204030204" pitchFamily="34" charset="0"/>
                <a:cs typeface="Arial" panose="020B0604020202020204" pitchFamily="34" charset="0"/>
              </a:rPr>
              <a:t>Increasing awareness amongst staff through courses such as Physical activity and clinical champion training (PACC), Health Coaching and re-introducing Make every contact count (MECC).</a:t>
            </a:r>
          </a:p>
        </p:txBody>
      </p:sp>
      <p:sp>
        <p:nvSpPr>
          <p:cNvPr id="14" name="TextBox 13">
            <a:extLst>
              <a:ext uri="{FF2B5EF4-FFF2-40B4-BE49-F238E27FC236}">
                <a16:creationId xmlns:a16="http://schemas.microsoft.com/office/drawing/2014/main" id="{6D1AAC65-1E4C-9990-E3AA-89D9327F3B27}"/>
              </a:ext>
            </a:extLst>
          </p:cNvPr>
          <p:cNvSpPr txBox="1"/>
          <p:nvPr/>
        </p:nvSpPr>
        <p:spPr>
          <a:xfrm>
            <a:off x="66365" y="4702650"/>
            <a:ext cx="5864172" cy="1107996"/>
          </a:xfrm>
          <a:prstGeom prst="rect">
            <a:avLst/>
          </a:prstGeom>
          <a:noFill/>
        </p:spPr>
        <p:txBody>
          <a:bodyPr wrap="square" rtlCol="0">
            <a:spAutoFit/>
          </a:bodyPr>
          <a:lstStyle/>
          <a:p>
            <a:pPr marL="10795"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mn-cs"/>
              </a:rPr>
              <a:t>Work started with patients on Ward 16 at the Freeman and with staff, senior management and community partners and strong relationships have been developed with social prescribing link workers to develop a menu of options for patients; a ward-based resource pack, signposting resource pack &amp; follow up phone calls.</a:t>
            </a:r>
            <a:endParaRPr kumimoji="0" lang="en-GB" sz="12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mn-cs"/>
            </a:endParaRPr>
          </a:p>
          <a:p>
            <a:endParaRPr lang="en-GB" dirty="0"/>
          </a:p>
        </p:txBody>
      </p:sp>
    </p:spTree>
    <p:extLst>
      <p:ext uri="{BB962C8B-B14F-4D97-AF65-F5344CB8AC3E}">
        <p14:creationId xmlns:p14="http://schemas.microsoft.com/office/powerpoint/2010/main" val="67770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9878AD3-EE0B-7B40-33D0-824A414AF86A}"/>
              </a:ext>
            </a:extLst>
          </p:cNvPr>
          <p:cNvSpPr txBox="1"/>
          <p:nvPr/>
        </p:nvSpPr>
        <p:spPr>
          <a:xfrm>
            <a:off x="66366" y="122734"/>
            <a:ext cx="6096000" cy="338554"/>
          </a:xfrm>
          <a:prstGeom prst="rect">
            <a:avLst/>
          </a:prstGeom>
          <a:noFill/>
        </p:spPr>
        <p:txBody>
          <a:bodyPr wrap="square">
            <a:spAutoFit/>
          </a:bodyPr>
          <a:lstStyle/>
          <a:p>
            <a:pPr marL="0" indent="0">
              <a:buNone/>
            </a:pPr>
            <a:r>
              <a:rPr lang="en-GB" sz="1600" b="1" dirty="0">
                <a:solidFill>
                  <a:srgbClr val="1F3864"/>
                </a:solidFill>
                <a:effectLst/>
                <a:latin typeface="Arial" panose="020B0604020202020204" pitchFamily="34" charset="0"/>
                <a:ea typeface="Calibri" panose="020F0502020204030204" pitchFamily="34" charset="0"/>
                <a:cs typeface="Arial" panose="020B0604020202020204" pitchFamily="34" charset="0"/>
              </a:rPr>
              <a:t>Strategy in Action </a:t>
            </a:r>
            <a:r>
              <a:rPr lang="en-GB" sz="1600" b="1" dirty="0">
                <a:solidFill>
                  <a:srgbClr val="1F3864"/>
                </a:solidFill>
                <a:latin typeface="Arial" panose="020B0604020202020204" pitchFamily="34" charset="0"/>
                <a:ea typeface="Calibri" panose="020F0502020204030204" pitchFamily="34" charset="0"/>
                <a:cs typeface="Arial" panose="020B0604020202020204" pitchFamily="34" charset="0"/>
              </a:rPr>
              <a:t>Meeting Highlights (10.07.24)</a:t>
            </a: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EFCCB51-C879-58CE-5CA4-E7C86A23E606}"/>
              </a:ext>
            </a:extLst>
          </p:cNvPr>
          <p:cNvSpPr txBox="1"/>
          <p:nvPr/>
        </p:nvSpPr>
        <p:spPr>
          <a:xfrm>
            <a:off x="5995603" y="3368040"/>
            <a:ext cx="5948355"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Aptos"/>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Aptos"/>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7EF5DB0-19B2-893A-3D0E-A5302A80B258}"/>
              </a:ext>
            </a:extLst>
          </p:cNvPr>
          <p:cNvPicPr>
            <a:picLocks noChangeAspect="1"/>
          </p:cNvPicPr>
          <p:nvPr/>
        </p:nvPicPr>
        <p:blipFill>
          <a:blip r:embed="rId2"/>
          <a:stretch>
            <a:fillRect/>
          </a:stretch>
        </p:blipFill>
        <p:spPr>
          <a:xfrm>
            <a:off x="584725" y="2679141"/>
            <a:ext cx="4992915" cy="2844402"/>
          </a:xfrm>
          <a:prstGeom prst="rect">
            <a:avLst/>
          </a:prstGeom>
        </p:spPr>
      </p:pic>
      <p:sp>
        <p:nvSpPr>
          <p:cNvPr id="6" name="Text Placeholder 1">
            <a:extLst>
              <a:ext uri="{FF2B5EF4-FFF2-40B4-BE49-F238E27FC236}">
                <a16:creationId xmlns:a16="http://schemas.microsoft.com/office/drawing/2014/main" id="{81206461-6ADE-6AC5-F1C8-7BF69639FAA1}"/>
              </a:ext>
            </a:extLst>
          </p:cNvPr>
          <p:cNvSpPr txBox="1">
            <a:spLocks/>
          </p:cNvSpPr>
          <p:nvPr/>
        </p:nvSpPr>
        <p:spPr>
          <a:xfrm>
            <a:off x="6258161" y="4361751"/>
            <a:ext cx="5781592" cy="921944"/>
          </a:xfrm>
          <a:prstGeom prst="rect">
            <a:avLst/>
          </a:prstGeom>
          <a:solidFill>
            <a:srgbClr val="FF9933"/>
          </a:solidFill>
          <a:ln>
            <a:solidFill>
              <a:srgbClr val="0070C0"/>
            </a:solidFill>
          </a:ln>
        </p:spPr>
        <p:txBody>
          <a:bodyPr lIns="91440" tIns="45720" rIns="91440" bIns="45720" anchor="t"/>
          <a:lstStyle>
            <a:lvl1pPr marL="214313" indent="-214313" algn="l" defTabSz="685800" rtl="0" eaLnBrk="1" latinLnBrk="0" hangingPunct="1">
              <a:lnSpc>
                <a:spcPct val="90000"/>
              </a:lnSpc>
              <a:spcBef>
                <a:spcPts val="750"/>
              </a:spcBef>
              <a:buClr>
                <a:srgbClr val="1E57A4"/>
              </a:buClr>
              <a:buFont typeface="Arial" panose="020B0604020202020204" pitchFamily="34" charset="0"/>
              <a:buChar char="•"/>
              <a:defRPr sz="105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en-GB" sz="1100" b="1" dirty="0">
                <a:latin typeface="Aptos"/>
                <a:ea typeface="Calibri" panose="020F0502020204030204" pitchFamily="34" charset="0"/>
              </a:rPr>
              <a:t>And in our next Strategy in Action Meeting……..</a:t>
            </a:r>
          </a:p>
          <a:p>
            <a:pPr marL="0" indent="0" algn="just">
              <a:buNone/>
            </a:pPr>
            <a:r>
              <a:rPr lang="en-GB" sz="1100" dirty="0">
                <a:latin typeface="Aptos"/>
                <a:ea typeface="Calibri" panose="020F0502020204030204" pitchFamily="34" charset="0"/>
                <a:cs typeface="Arial"/>
              </a:rPr>
              <a:t>The next Therapy Services Strategy in Action Meeting will take place on Wednesday 25th September 2024.</a:t>
            </a:r>
          </a:p>
          <a:p>
            <a:pPr marL="0" indent="0" algn="just">
              <a:buFont typeface="Arial" panose="020B0604020202020204" pitchFamily="34" charset="0"/>
              <a:buNone/>
            </a:pPr>
            <a:r>
              <a:rPr lang="en-GB" sz="1100" dirty="0">
                <a:solidFill>
                  <a:srgbClr val="000000"/>
                </a:solidFill>
                <a:effectLst/>
                <a:latin typeface="Aptos"/>
                <a:ea typeface="Calibri" panose="020F0502020204030204" pitchFamily="34" charset="0"/>
              </a:rPr>
              <a:t>Please contact Tina Doyle if you would like to attend.</a:t>
            </a:r>
            <a:endParaRPr lang="en-GB" sz="1200" dirty="0">
              <a:ea typeface="Calibri" panose="020F0502020204030204" pitchFamily="34" charset="0"/>
            </a:endParaRPr>
          </a:p>
          <a:p>
            <a:pPr marL="0" indent="0">
              <a:buFont typeface="Arial" panose="020B0604020202020204" pitchFamily="34" charset="0"/>
              <a:buNone/>
            </a:pPr>
            <a:endParaRPr lang="en-GB" sz="1200" b="1" dirty="0">
              <a:ea typeface="Calibri" panose="020F0502020204030204" pitchFamily="34" charset="0"/>
            </a:endParaRPr>
          </a:p>
          <a:p>
            <a:pPr marL="0" indent="0" algn="ctr">
              <a:buFont typeface="Arial" panose="020B0604020202020204" pitchFamily="34" charset="0"/>
              <a:buNone/>
            </a:pPr>
            <a:endParaRPr lang="en-GB" sz="1200" b="1" dirty="0">
              <a:ea typeface="Calibri" panose="020F0502020204030204" pitchFamily="34" charset="0"/>
            </a:endParaRPr>
          </a:p>
          <a:p>
            <a:pPr marL="0" indent="0" algn="just">
              <a:buFont typeface="Arial" panose="020B0604020202020204" pitchFamily="34" charset="0"/>
              <a:buNone/>
            </a:pPr>
            <a:endParaRPr lang="en-GB" sz="1200" b="1" dirty="0">
              <a:solidFill>
                <a:srgbClr val="1F3864"/>
              </a:solidFill>
              <a:ea typeface="Calibri" panose="020F0502020204030204" pitchFamily="34" charset="0"/>
            </a:endParaRPr>
          </a:p>
          <a:p>
            <a:pPr marL="0" indent="0">
              <a:buFont typeface="Arial" panose="020B0604020202020204" pitchFamily="34" charset="0"/>
              <a:buNone/>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sz="1600" dirty="0">
              <a:solidFill>
                <a:srgbClr val="1F4E79"/>
              </a:solidFill>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GB" sz="1600" dirty="0">
              <a:latin typeface="Calibri" panose="020F0502020204030204" pitchFamily="34" charset="0"/>
              <a:ea typeface="Calibri" panose="020F0502020204030204" pitchFamily="34" charset="0"/>
            </a:endParaRPr>
          </a:p>
          <a:p>
            <a:pPr marL="0" indent="0">
              <a:buFont typeface="Arial" panose="020B0604020202020204" pitchFamily="34" charset="0"/>
              <a:buNone/>
              <a:tabLst>
                <a:tab pos="457200" algn="l"/>
              </a:tabLst>
            </a:pPr>
            <a:endParaRPr lang="en-GB" sz="1600" dirty="0">
              <a:solidFill>
                <a:srgbClr val="1F3864"/>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33759D2-E437-D02D-CCD1-C4D0C658681E}"/>
              </a:ext>
            </a:extLst>
          </p:cNvPr>
          <p:cNvSpPr txBox="1"/>
          <p:nvPr/>
        </p:nvSpPr>
        <p:spPr>
          <a:xfrm>
            <a:off x="33183" y="461288"/>
            <a:ext cx="6096000" cy="2492990"/>
          </a:xfrm>
          <a:prstGeom prst="rect">
            <a:avLst/>
          </a:prstGeom>
          <a:noFill/>
        </p:spPr>
        <p:txBody>
          <a:bodyPr wrap="square" lIns="91440" tIns="45720" rIns="91440" bIns="45720" anchor="t">
            <a:spAutoFit/>
          </a:bodyPr>
          <a:lstStyle/>
          <a:p>
            <a:pPr marL="10795" algn="just">
              <a:tabLst>
                <a:tab pos="281305" algn="l"/>
              </a:tabLst>
            </a:pPr>
            <a:r>
              <a:rPr lang="en-US" sz="1200" dirty="0">
                <a:effectLst/>
                <a:latin typeface="Aptos" panose="020B0004020202020204" pitchFamily="34" charset="0"/>
                <a:ea typeface="Times New Roman" panose="02020603050405020304" pitchFamily="18" charset="0"/>
              </a:rPr>
              <a:t>Ewan shared a reminder of the </a:t>
            </a:r>
            <a:r>
              <a:rPr lang="en-US" sz="1200" dirty="0">
                <a:latin typeface="Aptos" panose="020B0004020202020204" pitchFamily="34" charset="0"/>
                <a:ea typeface="Times New Roman" panose="02020603050405020304" pitchFamily="18" charset="0"/>
              </a:rPr>
              <a:t>current six strategic priorities and acknowledged in terms of organisational changes and developments, we might need to think differently about how we articulate these to link with what the Trust wants to achieve.</a:t>
            </a:r>
          </a:p>
          <a:p>
            <a:pPr marL="10795" algn="just">
              <a:tabLst>
                <a:tab pos="281305" algn="l"/>
              </a:tabLst>
            </a:pPr>
            <a:endParaRPr lang="en-US" sz="1200" dirty="0">
              <a:effectLst/>
              <a:latin typeface="Aptos" panose="020B0004020202020204" pitchFamily="34" charset="0"/>
              <a:ea typeface="Times New Roman" panose="02020603050405020304" pitchFamily="18" charset="0"/>
            </a:endParaRPr>
          </a:p>
          <a:p>
            <a:pPr marL="10795" algn="just">
              <a:tabLst>
                <a:tab pos="281305" algn="l"/>
              </a:tabLst>
            </a:pPr>
            <a:r>
              <a:rPr lang="en-US" sz="1200" dirty="0">
                <a:latin typeface="Aptos"/>
                <a:ea typeface="Times New Roman" panose="02020603050405020304" pitchFamily="18" charset="0"/>
              </a:rPr>
              <a:t>Ewan encouraged the opportunity to be ambitious with our plans and </a:t>
            </a:r>
            <a:r>
              <a:rPr lang="en-US" sz="1200" dirty="0">
                <a:ea typeface="+mn-lt"/>
                <a:cs typeface="+mn-lt"/>
              </a:rPr>
              <a:t>how our priorities might evolve </a:t>
            </a:r>
            <a:r>
              <a:rPr lang="en-US" sz="1200" dirty="0">
                <a:latin typeface="Calibri"/>
                <a:ea typeface="+mn-lt"/>
                <a:cs typeface="Calibri"/>
              </a:rPr>
              <a:t>- e</a:t>
            </a:r>
            <a:r>
              <a:rPr lang="en-US" sz="1200" dirty="0">
                <a:latin typeface="Aptos"/>
                <a:ea typeface="+mn-lt"/>
              </a:rPr>
              <a:t>xplore</a:t>
            </a:r>
            <a:r>
              <a:rPr lang="en-US" sz="1200" dirty="0">
                <a:latin typeface="Aptos"/>
                <a:ea typeface="Times New Roman" panose="02020603050405020304" pitchFamily="18" charset="0"/>
              </a:rPr>
              <a:t> Movement for Change, a Rehab, Recovery &amp; Reconditioning strategy, psychology in healthcare, sustainability, gaps in specialty services to reduce single points of failure, innovation and the key staff &amp; workforce priority.</a:t>
            </a:r>
            <a:endParaRPr lang="en-US" sz="1200" dirty="0">
              <a:latin typeface="Aptos"/>
            </a:endParaRPr>
          </a:p>
          <a:p>
            <a:pPr marL="10795" algn="just">
              <a:tabLst>
                <a:tab pos="281305" algn="l"/>
              </a:tabLst>
            </a:pPr>
            <a:endParaRPr lang="en-US" sz="1200" dirty="0">
              <a:effectLst/>
              <a:latin typeface="Aptos" panose="020B0004020202020204" pitchFamily="34" charset="0"/>
              <a:ea typeface="Times New Roman" panose="02020603050405020304" pitchFamily="18" charset="0"/>
            </a:endParaRPr>
          </a:p>
          <a:p>
            <a:pPr marL="10795" algn="just">
              <a:tabLst>
                <a:tab pos="281305" algn="l"/>
              </a:tabLst>
            </a:pPr>
            <a:r>
              <a:rPr lang="en-US" sz="1200" dirty="0">
                <a:latin typeface="Aptos"/>
                <a:ea typeface="Times New Roman" panose="02020603050405020304" pitchFamily="18" charset="0"/>
              </a:rPr>
              <a:t>Discussion around developing our future themes and priorities will continue in future Strategy in Action meetings – any further thoughts or ideas from the group will be welcome.</a:t>
            </a:r>
            <a:endParaRPr lang="en-US" sz="1200" dirty="0">
              <a:effectLst/>
              <a:latin typeface="Aptos"/>
              <a:ea typeface="Times New Roman" panose="02020603050405020304" pitchFamily="18" charset="0"/>
            </a:endParaRPr>
          </a:p>
          <a:p>
            <a:pPr marL="10795" algn="just">
              <a:tabLst>
                <a:tab pos="281305" algn="l"/>
              </a:tabLst>
            </a:pPr>
            <a:endParaRPr lang="en-GB" sz="1200" dirty="0">
              <a:effectLst/>
              <a:latin typeface="Aptos" panose="020B000402020202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9EA85DE7-3C42-DABF-2D9B-1AA480FA8326}"/>
              </a:ext>
            </a:extLst>
          </p:cNvPr>
          <p:cNvSpPr txBox="1"/>
          <p:nvPr/>
        </p:nvSpPr>
        <p:spPr>
          <a:xfrm>
            <a:off x="6162366" y="980612"/>
            <a:ext cx="5781592" cy="3231654"/>
          </a:xfrm>
          <a:prstGeom prst="rect">
            <a:avLst/>
          </a:prstGeom>
          <a:noFill/>
        </p:spPr>
        <p:txBody>
          <a:bodyPr wrap="square">
            <a:spAutoFit/>
          </a:bodyPr>
          <a:lstStyle/>
          <a:p>
            <a:pPr marL="10795" algn="just"/>
            <a:r>
              <a:rPr lang="en-US" sz="1200" dirty="0">
                <a:effectLst/>
                <a:latin typeface="Aptos" panose="020B0004020202020204" pitchFamily="34" charset="0"/>
                <a:ea typeface="Times New Roman" panose="02020603050405020304" pitchFamily="18" charset="0"/>
              </a:rPr>
              <a:t>In the final part of the meeting, there was an </a:t>
            </a:r>
            <a:r>
              <a:rPr lang="en-US" sz="1200" dirty="0">
                <a:latin typeface="Aptos" panose="020B0004020202020204" pitchFamily="34" charset="0"/>
                <a:ea typeface="Times New Roman" panose="02020603050405020304" pitchFamily="18" charset="0"/>
              </a:rPr>
              <a:t>u</a:t>
            </a:r>
            <a:r>
              <a:rPr lang="en-US" sz="1200" dirty="0">
                <a:effectLst/>
                <a:latin typeface="Aptos" panose="020B0004020202020204" pitchFamily="34" charset="0"/>
                <a:ea typeface="Times New Roman" panose="02020603050405020304" pitchFamily="18" charset="0"/>
              </a:rPr>
              <a:t>pdate from Karen Storey on the Communication and </a:t>
            </a:r>
            <a:r>
              <a:rPr lang="en-US" sz="1200" dirty="0">
                <a:latin typeface="Aptos" panose="020B0004020202020204" pitchFamily="34" charset="0"/>
                <a:ea typeface="Times New Roman" panose="02020603050405020304" pitchFamily="18" charset="0"/>
              </a:rPr>
              <a:t>E</a:t>
            </a:r>
            <a:r>
              <a:rPr lang="en-US" sz="1200" dirty="0">
                <a:effectLst/>
                <a:latin typeface="Aptos" panose="020B0004020202020204" pitchFamily="34" charset="0"/>
                <a:ea typeface="Times New Roman" panose="02020603050405020304" pitchFamily="18" charset="0"/>
              </a:rPr>
              <a:t>ngagement working group.</a:t>
            </a:r>
            <a:endParaRPr lang="en-GB" sz="1200" dirty="0">
              <a:effectLst/>
              <a:latin typeface="Aptos" panose="020B0004020202020204" pitchFamily="34" charset="0"/>
              <a:ea typeface="Times New Roman" panose="02020603050405020304" pitchFamily="18" charset="0"/>
            </a:endParaRPr>
          </a:p>
          <a:p>
            <a:pPr marL="10795" algn="just"/>
            <a:endParaRPr lang="en-US" sz="1200" dirty="0">
              <a:solidFill>
                <a:srgbClr val="000000"/>
              </a:solidFill>
              <a:effectLst/>
              <a:latin typeface="Aptos" panose="020B0004020202020204" pitchFamily="34" charset="0"/>
              <a:ea typeface="Times New Roman" panose="02020603050405020304" pitchFamily="18" charset="0"/>
            </a:endParaRPr>
          </a:p>
          <a:p>
            <a:pPr marL="10795" algn="just"/>
            <a:r>
              <a:rPr lang="en-US" sz="1200" dirty="0">
                <a:solidFill>
                  <a:srgbClr val="000000"/>
                </a:solidFill>
                <a:effectLst/>
                <a:latin typeface="Aptos" panose="020B0004020202020204" pitchFamily="34" charset="0"/>
                <a:ea typeface="Times New Roman" panose="02020603050405020304" pitchFamily="18" charset="0"/>
              </a:rPr>
              <a:t>Karen explained that there has been a </a:t>
            </a:r>
            <a:r>
              <a:rPr lang="en-US" sz="1200" dirty="0">
                <a:solidFill>
                  <a:srgbClr val="000000"/>
                </a:solidFill>
                <a:latin typeface="Aptos" panose="020B0004020202020204" pitchFamily="34" charset="0"/>
                <a:ea typeface="Times New Roman" panose="02020603050405020304" pitchFamily="18" charset="0"/>
              </a:rPr>
              <a:t>s</a:t>
            </a:r>
            <a:r>
              <a:rPr lang="en-US" sz="1200" dirty="0">
                <a:solidFill>
                  <a:srgbClr val="000000"/>
                </a:solidFill>
                <a:effectLst/>
                <a:latin typeface="Aptos" panose="020B0004020202020204" pitchFamily="34" charset="0"/>
                <a:ea typeface="Times New Roman" panose="02020603050405020304" pitchFamily="18" charset="0"/>
              </a:rPr>
              <a:t>trong focus by the group on how we communicate</a:t>
            </a:r>
            <a:r>
              <a:rPr lang="en-US" sz="1200" dirty="0">
                <a:solidFill>
                  <a:srgbClr val="000000"/>
                </a:solidFill>
                <a:latin typeface="Aptos" panose="020B0004020202020204" pitchFamily="34" charset="0"/>
                <a:ea typeface="Times New Roman" panose="02020603050405020304" pitchFamily="18" charset="0"/>
              </a:rPr>
              <a:t> t</a:t>
            </a:r>
            <a:r>
              <a:rPr lang="en-US" sz="1200" dirty="0">
                <a:solidFill>
                  <a:srgbClr val="000000"/>
                </a:solidFill>
                <a:effectLst/>
                <a:latin typeface="Aptos" panose="020B0004020202020204" pitchFamily="34" charset="0"/>
                <a:ea typeface="Times New Roman" panose="02020603050405020304" pitchFamily="18" charset="0"/>
              </a:rPr>
              <a:t>hrough the completion of an email audit (looking at how many come from </a:t>
            </a:r>
            <a:r>
              <a:rPr lang="en-US" sz="1200" dirty="0">
                <a:solidFill>
                  <a:srgbClr val="000000"/>
                </a:solidFill>
                <a:latin typeface="Aptos" panose="020B0004020202020204" pitchFamily="34" charset="0"/>
                <a:ea typeface="Times New Roman" panose="02020603050405020304" pitchFamily="18" charset="0"/>
              </a:rPr>
              <a:t>Therapies and duplication of information), i</a:t>
            </a:r>
            <a:r>
              <a:rPr lang="en-US" sz="1200" dirty="0">
                <a:solidFill>
                  <a:srgbClr val="000000"/>
                </a:solidFill>
                <a:effectLst/>
                <a:latin typeface="Aptos" panose="020B0004020202020204" pitchFamily="34" charset="0"/>
                <a:ea typeface="Times New Roman" panose="02020603050405020304" pitchFamily="18" charset="0"/>
              </a:rPr>
              <a:t>dentifying people in </a:t>
            </a:r>
            <a:r>
              <a:rPr lang="en-US" sz="1200" dirty="0">
                <a:solidFill>
                  <a:srgbClr val="000000"/>
                </a:solidFill>
                <a:latin typeface="Aptos" panose="020B0004020202020204" pitchFamily="34" charset="0"/>
                <a:ea typeface="Times New Roman" panose="02020603050405020304" pitchFamily="18" charset="0"/>
              </a:rPr>
              <a:t>Therapies </a:t>
            </a:r>
            <a:r>
              <a:rPr lang="en-US" sz="1200" dirty="0">
                <a:solidFill>
                  <a:srgbClr val="000000"/>
                </a:solidFill>
                <a:effectLst/>
                <a:latin typeface="Aptos" panose="020B0004020202020204" pitchFamily="34" charset="0"/>
                <a:ea typeface="Times New Roman" panose="02020603050405020304" pitchFamily="18" charset="0"/>
              </a:rPr>
              <a:t>who don’t have regular access to email and </a:t>
            </a:r>
            <a:r>
              <a:rPr lang="en-US" sz="1200" dirty="0">
                <a:solidFill>
                  <a:srgbClr val="000000"/>
                </a:solidFill>
                <a:latin typeface="Aptos" panose="020B0004020202020204" pitchFamily="34" charset="0"/>
                <a:ea typeface="Times New Roman" panose="02020603050405020304" pitchFamily="18" charset="0"/>
              </a:rPr>
              <a:t>t</a:t>
            </a:r>
            <a:r>
              <a:rPr lang="en-US" sz="1200" dirty="0">
                <a:solidFill>
                  <a:srgbClr val="000000"/>
                </a:solidFill>
                <a:effectLst/>
                <a:latin typeface="Aptos" panose="020B0004020202020204" pitchFamily="34" charset="0"/>
                <a:ea typeface="Times New Roman" panose="02020603050405020304" pitchFamily="18" charset="0"/>
              </a:rPr>
              <a:t>raining opportunities for email management.</a:t>
            </a:r>
            <a:endParaRPr lang="en-GB" sz="1200" dirty="0">
              <a:effectLst/>
              <a:latin typeface="Aptos" panose="020B0004020202020204" pitchFamily="34" charset="0"/>
              <a:ea typeface="Times New Roman" panose="02020603050405020304" pitchFamily="18" charset="0"/>
            </a:endParaRPr>
          </a:p>
          <a:p>
            <a:pPr marL="10795" algn="just"/>
            <a:endParaRPr lang="en-US" sz="1200" dirty="0">
              <a:solidFill>
                <a:srgbClr val="000000"/>
              </a:solidFill>
              <a:latin typeface="Aptos" panose="020B0004020202020204" pitchFamily="34" charset="0"/>
              <a:ea typeface="Times New Roman" panose="02020603050405020304" pitchFamily="18" charset="0"/>
            </a:endParaRPr>
          </a:p>
          <a:p>
            <a:pPr marL="10795" algn="just"/>
            <a:r>
              <a:rPr lang="en-US" sz="1200" dirty="0">
                <a:solidFill>
                  <a:srgbClr val="000000"/>
                </a:solidFill>
                <a:effectLst/>
                <a:latin typeface="Aptos" panose="020B0004020202020204" pitchFamily="34" charset="0"/>
                <a:ea typeface="Times New Roman" panose="02020603050405020304" pitchFamily="18" charset="0"/>
              </a:rPr>
              <a:t>Steph Graham is producing a process map for communications across Therapies and Laura Hodgson is continuing </a:t>
            </a:r>
            <a:r>
              <a:rPr lang="en-US" sz="1200" dirty="0">
                <a:solidFill>
                  <a:srgbClr val="000000"/>
                </a:solidFill>
                <a:latin typeface="Aptos" panose="020B0004020202020204" pitchFamily="34" charset="0"/>
                <a:ea typeface="Times New Roman" panose="02020603050405020304" pitchFamily="18" charset="0"/>
              </a:rPr>
              <a:t>work on a Therapies </a:t>
            </a:r>
            <a:r>
              <a:rPr lang="en-US" sz="1200" dirty="0">
                <a:solidFill>
                  <a:srgbClr val="000000"/>
                </a:solidFill>
                <a:effectLst/>
                <a:latin typeface="Aptos" panose="020B0004020202020204" pitchFamily="34" charset="0"/>
                <a:ea typeface="Times New Roman" panose="02020603050405020304" pitchFamily="18" charset="0"/>
              </a:rPr>
              <a:t>organisation chart so everyone knows who is who. The </a:t>
            </a:r>
            <a:r>
              <a:rPr lang="en-US" sz="1200" dirty="0">
                <a:solidFill>
                  <a:srgbClr val="000000"/>
                </a:solidFill>
                <a:latin typeface="Aptos" panose="020B0004020202020204" pitchFamily="34" charset="0"/>
                <a:ea typeface="Times New Roman" panose="02020603050405020304" pitchFamily="18" charset="0"/>
              </a:rPr>
              <a:t>group are also looking at the opportunity to develop a Therapies brand for emails and are exploring roadshows and learning and sharing events.</a:t>
            </a:r>
            <a:endParaRPr lang="en-US" sz="1200" dirty="0">
              <a:solidFill>
                <a:srgbClr val="000000"/>
              </a:solidFill>
              <a:effectLst/>
              <a:latin typeface="Aptos" panose="020B0004020202020204" pitchFamily="34" charset="0"/>
              <a:ea typeface="Times New Roman" panose="02020603050405020304" pitchFamily="18" charset="0"/>
            </a:endParaRPr>
          </a:p>
          <a:p>
            <a:pPr marL="10795" algn="just"/>
            <a:endParaRPr lang="en-GB" sz="1200" dirty="0">
              <a:effectLst/>
              <a:latin typeface="Aptos" panose="020B0004020202020204" pitchFamily="34" charset="0"/>
              <a:ea typeface="Times New Roman" panose="02020603050405020304" pitchFamily="18" charset="0"/>
            </a:endParaRPr>
          </a:p>
          <a:p>
            <a:pPr marL="10795" algn="just"/>
            <a:r>
              <a:rPr lang="en-GB" sz="1200" dirty="0">
                <a:latin typeface="Aptos" panose="020B0004020202020204" pitchFamily="34" charset="0"/>
                <a:ea typeface="Times New Roman" panose="02020603050405020304" pitchFamily="18" charset="0"/>
              </a:rPr>
              <a:t>There is still the opportunity for people to be involved in the Communication and Engagement working group and anyone interested is encouraged to contact Karen Storey for more information.</a:t>
            </a:r>
            <a:endParaRPr lang="en-GB" sz="1200" dirty="0">
              <a:effectLst/>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726550612"/>
      </p:ext>
    </p:extLst>
  </p:cSld>
  <p:clrMapOvr>
    <a:masterClrMapping/>
  </p:clrMapOvr>
</p:sld>
</file>

<file path=ppt/theme/theme1.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BC6D88D8B20548895D77C5995F58C8" ma:contentTypeVersion="6" ma:contentTypeDescription="Create a new document." ma:contentTypeScope="" ma:versionID="ca3676ec17ae2e853fd8a52e52a2b839">
  <xsd:schema xmlns:xsd="http://www.w3.org/2001/XMLSchema" xmlns:xs="http://www.w3.org/2001/XMLSchema" xmlns:p="http://schemas.microsoft.com/office/2006/metadata/properties" xmlns:ns2="d7765ca8-d608-4dea-b569-a7dbb9771981" xmlns:ns3="cbaf8621-f61a-419a-91cb-a2561c8cefcd" targetNamespace="http://schemas.microsoft.com/office/2006/metadata/properties" ma:root="true" ma:fieldsID="0dded28645b7e6fd6be0099d8b41dde9" ns2:_="" ns3:_="">
    <xsd:import namespace="d7765ca8-d608-4dea-b569-a7dbb9771981"/>
    <xsd:import namespace="cbaf8621-f61a-419a-91cb-a2561c8cefc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765ca8-d608-4dea-b569-a7dbb97719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af8621-f61a-419a-91cb-a2561c8cef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740632-0BBD-4746-B73E-6287C8319F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765ca8-d608-4dea-b569-a7dbb9771981"/>
    <ds:schemaRef ds:uri="cbaf8621-f61a-419a-91cb-a2561c8cef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C70C29-C00C-40E2-821C-A481879223CA}">
  <ds:schemaRefs>
    <ds:schemaRef ds:uri="http://schemas.openxmlformats.org/package/2006/metadata/core-properties"/>
    <ds:schemaRef ds:uri="cc84b63c-8f74-499f-aa75-004620528704"/>
    <ds:schemaRef ds:uri="http://schemas.microsoft.com/sharepoint/v3"/>
    <ds:schemaRef ds:uri="http://schemas.microsoft.com/office/2006/documentManagement/types"/>
    <ds:schemaRef ds:uri="http://purl.org/dc/terms/"/>
    <ds:schemaRef ds:uri="http://schemas.microsoft.com/office/2006/metadata/properties"/>
    <ds:schemaRef ds:uri="http://www.w3.org/XML/1998/namespace"/>
    <ds:schemaRef ds:uri="a661383d-1bb0-460e-9241-d4e4b3e01ded"/>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B80A79BA-FC18-4B76-95AF-689128E2714A}">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11599</TotalTime>
  <Words>1142</Words>
  <Application>Microsoft Office PowerPoint</Application>
  <PresentationFormat>Widescreen</PresentationFormat>
  <Paragraphs>92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Arial</vt:lpstr>
      <vt:lpstr>Calibri</vt:lpstr>
      <vt:lpstr>Symbol</vt:lpstr>
      <vt:lpstr>20_Office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DICK, Ewan (THE NEWCASTLE UPON TYNE HOSPITALS NHS FOUNDATION TRUST)</dc:creator>
  <cp:lastModifiedBy>HODGSON, Laura (THE NEWCASTLE UPON TYNE HOSPITALS NHS FOUNDATION TRUST)</cp:lastModifiedBy>
  <cp:revision>116</cp:revision>
  <dcterms:created xsi:type="dcterms:W3CDTF">2023-03-23T16:27:05Z</dcterms:created>
  <dcterms:modified xsi:type="dcterms:W3CDTF">2024-08-12T16:31:52Z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0x01010004BC6D88D8B20548895D77C5995F58C8</vt:lpwstr>
  </property>
</Properties>
</file>